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17"/>
  </p:notesMasterIdLst>
  <p:sldIdLst>
    <p:sldId id="288" r:id="rId5"/>
    <p:sldId id="528" r:id="rId6"/>
    <p:sldId id="521" r:id="rId7"/>
    <p:sldId id="524" r:id="rId8"/>
    <p:sldId id="464" r:id="rId9"/>
    <p:sldId id="531" r:id="rId10"/>
    <p:sldId id="519" r:id="rId11"/>
    <p:sldId id="516" r:id="rId12"/>
    <p:sldId id="517" r:id="rId13"/>
    <p:sldId id="526" r:id="rId14"/>
    <p:sldId id="429" r:id="rId15"/>
    <p:sldId id="52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guide id="3" orient="horz" pos="1824" userDrawn="1">
          <p15:clr>
            <a:srgbClr val="A4A3A4"/>
          </p15:clr>
        </p15:guide>
        <p15:guide id="4" pos="3528" userDrawn="1">
          <p15:clr>
            <a:srgbClr val="A4A3A4"/>
          </p15:clr>
        </p15:guide>
        <p15:guide id="5" pos="432" userDrawn="1">
          <p15:clr>
            <a:srgbClr val="A4A3A4"/>
          </p15:clr>
        </p15:guide>
        <p15:guide id="6" orient="horz" pos="2640" userDrawn="1">
          <p15:clr>
            <a:srgbClr val="A4A3A4"/>
          </p15:clr>
        </p15:guide>
        <p15:guide id="7" pos="2004" userDrawn="1">
          <p15:clr>
            <a:srgbClr val="A4A3A4"/>
          </p15:clr>
        </p15:guide>
        <p15:guide id="8" pos="672" userDrawn="1">
          <p15:clr>
            <a:srgbClr val="A4A3A4"/>
          </p15:clr>
        </p15:guide>
        <p15:guide id="9" pos="5088" userDrawn="1">
          <p15:clr>
            <a:srgbClr val="A4A3A4"/>
          </p15:clr>
        </p15:guide>
        <p15:guide id="10" orient="horz" pos="15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ee Carpenter" initials="TC" lastIdx="1" clrIdx="0">
    <p:extLst>
      <p:ext uri="{19B8F6BF-5375-455C-9EA6-DF929625EA0E}">
        <p15:presenceInfo xmlns:p15="http://schemas.microsoft.com/office/powerpoint/2012/main" userId="S::Tracee.Carpenter@usi.com::777be2a5-2588-40eb-b7df-19ca48e089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29B"/>
    <a:srgbClr val="CEDFEF"/>
    <a:srgbClr val="EE8A1D"/>
    <a:srgbClr val="3C7EC1"/>
    <a:srgbClr val="3B7EC1"/>
    <a:srgbClr val="F7F7F7"/>
    <a:srgbClr val="A2DBDA"/>
    <a:srgbClr val="88898C"/>
    <a:srgbClr val="F19F45"/>
    <a:srgbClr val="DEB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5" autoAdjust="0"/>
    <p:restoredTop sz="96168" autoAdjust="0"/>
  </p:normalViewPr>
  <p:slideViewPr>
    <p:cSldViewPr snapToGrid="0">
      <p:cViewPr varScale="1">
        <p:scale>
          <a:sx n="108" d="100"/>
          <a:sy n="108" d="100"/>
        </p:scale>
        <p:origin x="1830" y="108"/>
      </p:cViewPr>
      <p:guideLst>
        <p:guide orient="horz" pos="1416"/>
        <p:guide pos="2880"/>
        <p:guide orient="horz" pos="1824"/>
        <p:guide pos="3528"/>
        <p:guide pos="432"/>
        <p:guide orient="horz" pos="2640"/>
        <p:guide pos="2004"/>
        <p:guide pos="672"/>
        <p:guide pos="5088"/>
        <p:guide orient="horz" pos="1512"/>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25" d="100"/>
          <a:sy n="125" d="100"/>
        </p:scale>
        <p:origin x="-30" y="-28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824218278201372E-2"/>
          <c:y val="3.7650592262412498E-2"/>
          <c:w val="0.95985854785679747"/>
          <c:h val="0.73254927389876057"/>
        </c:manualLayout>
      </c:layout>
      <c:barChart>
        <c:barDir val="col"/>
        <c:grouping val="clustered"/>
        <c:varyColors val="0"/>
        <c:ser>
          <c:idx val="0"/>
          <c:order val="0"/>
          <c:tx>
            <c:strRef>
              <c:f>Updated!$B$1</c:f>
              <c:strCache>
                <c:ptCount val="1"/>
                <c:pt idx="0">
                  <c:v>Medicare Multiple</c:v>
                </c:pt>
              </c:strCache>
            </c:strRef>
          </c:tx>
          <c:spPr>
            <a:gradFill>
              <a:gsLst>
                <a:gs pos="45000">
                  <a:schemeClr val="accent2">
                    <a:lumMod val="60000"/>
                    <a:lumOff val="40000"/>
                  </a:schemeClr>
                </a:gs>
                <a:gs pos="0">
                  <a:schemeClr val="accent2">
                    <a:lumMod val="40000"/>
                    <a:lumOff val="60000"/>
                  </a:schemeClr>
                </a:gs>
                <a:gs pos="100000">
                  <a:srgbClr val="3C7EC1"/>
                </a:gs>
              </a:gsLst>
              <a:lin ang="5400000" scaled="1"/>
            </a:gradFill>
            <a:ln>
              <a:noFill/>
            </a:ln>
            <a:effectLst/>
          </c:spPr>
          <c:invertIfNegative val="0"/>
          <c:cat>
            <c:strRef>
              <c:f>Updated!$A$2:$A$13</c:f>
              <c:strCache>
                <c:ptCount val="12"/>
                <c:pt idx="0">
                  <c:v>St. Joseph Medical Center</c:v>
                </c:pt>
                <c:pt idx="1">
                  <c:v>West Houston Medical Center</c:v>
                </c:pt>
                <c:pt idx="2">
                  <c:v>Houston
NW Medical Center</c:v>
                </c:pt>
                <c:pt idx="3">
                  <c:v>CHI St.
Lukes
Health</c:v>
                </c:pt>
                <c:pt idx="4">
                  <c:v>Memorial Hermann Texas Medical Center</c:v>
                </c:pt>
                <c:pt idx="5">
                  <c:v>Park Plaza Hospital</c:v>
                </c:pt>
                <c:pt idx="6">
                  <c:v>Memorial Hermann Hospital System</c:v>
                </c:pt>
                <c:pt idx="7">
                  <c:v>Houston Methodist West</c:v>
                </c:pt>
                <c:pt idx="8">
                  <c:v>Houston Methodist Willowbrook</c:v>
                </c:pt>
                <c:pt idx="9">
                  <c:v>Memorial Hermann Memorial City</c:v>
                </c:pt>
                <c:pt idx="10">
                  <c:v>Harris Health System</c:v>
                </c:pt>
                <c:pt idx="11">
                  <c:v>Woman's Hospital of Texas</c:v>
                </c:pt>
              </c:strCache>
            </c:strRef>
          </c:cat>
          <c:val>
            <c:numRef>
              <c:f>Updated!$B$2:$B$13</c:f>
              <c:numCache>
                <c:formatCode>General</c:formatCode>
                <c:ptCount val="12"/>
                <c:pt idx="0">
                  <c:v>12</c:v>
                </c:pt>
                <c:pt idx="1">
                  <c:v>12</c:v>
                </c:pt>
                <c:pt idx="2">
                  <c:v>11.5</c:v>
                </c:pt>
                <c:pt idx="3">
                  <c:v>9</c:v>
                </c:pt>
                <c:pt idx="4">
                  <c:v>8.25</c:v>
                </c:pt>
                <c:pt idx="5">
                  <c:v>8</c:v>
                </c:pt>
                <c:pt idx="6">
                  <c:v>7.75</c:v>
                </c:pt>
                <c:pt idx="7">
                  <c:v>6.75</c:v>
                </c:pt>
                <c:pt idx="8">
                  <c:v>6</c:v>
                </c:pt>
                <c:pt idx="9">
                  <c:v>4</c:v>
                </c:pt>
                <c:pt idx="10">
                  <c:v>3</c:v>
                </c:pt>
                <c:pt idx="11">
                  <c:v>1.75</c:v>
                </c:pt>
              </c:numCache>
            </c:numRef>
          </c:val>
          <c:extLst>
            <c:ext xmlns:c16="http://schemas.microsoft.com/office/drawing/2014/chart" uri="{C3380CC4-5D6E-409C-BE32-E72D297353CC}">
              <c16:uniqueId val="{00000000-EF40-4055-B0A8-09794046ADC9}"/>
            </c:ext>
          </c:extLst>
        </c:ser>
        <c:dLbls>
          <c:showLegendKey val="0"/>
          <c:showVal val="0"/>
          <c:showCatName val="0"/>
          <c:showSerName val="0"/>
          <c:showPercent val="0"/>
          <c:showBubbleSize val="0"/>
        </c:dLbls>
        <c:gapWidth val="219"/>
        <c:overlap val="-27"/>
        <c:axId val="385307456"/>
        <c:axId val="571044584"/>
      </c:barChart>
      <c:lineChart>
        <c:grouping val="standard"/>
        <c:varyColors val="0"/>
        <c:ser>
          <c:idx val="1"/>
          <c:order val="1"/>
          <c:tx>
            <c:strRef>
              <c:f>Updated!$C$1</c:f>
              <c:strCache>
                <c:ptCount val="1"/>
                <c:pt idx="0">
                  <c:v>Quality</c:v>
                </c:pt>
              </c:strCache>
            </c:strRef>
          </c:tx>
          <c:spPr>
            <a:ln w="19050" cap="rnd">
              <a:solidFill>
                <a:schemeClr val="accent5"/>
              </a:solidFill>
              <a:round/>
            </a:ln>
            <a:effectLst/>
          </c:spPr>
          <c:marker>
            <c:symbol val="diamond"/>
            <c:size val="6"/>
            <c:spPr>
              <a:solidFill>
                <a:schemeClr val="accent5"/>
              </a:solidFill>
              <a:ln w="9525">
                <a:solidFill>
                  <a:schemeClr val="accent5"/>
                </a:solidFill>
              </a:ln>
              <a:effectLst/>
            </c:spPr>
          </c:marker>
          <c:cat>
            <c:strRef>
              <c:f>Updated!$A$2:$A$13</c:f>
              <c:strCache>
                <c:ptCount val="12"/>
                <c:pt idx="0">
                  <c:v>St. Joseph Medical Center</c:v>
                </c:pt>
                <c:pt idx="1">
                  <c:v>West Houston Medical Center</c:v>
                </c:pt>
                <c:pt idx="2">
                  <c:v>Houston
NW Medical Center</c:v>
                </c:pt>
                <c:pt idx="3">
                  <c:v>CHI St.
Lukes
Health</c:v>
                </c:pt>
                <c:pt idx="4">
                  <c:v>Memorial Hermann Texas Medical Center</c:v>
                </c:pt>
                <c:pt idx="5">
                  <c:v>Park Plaza Hospital</c:v>
                </c:pt>
                <c:pt idx="6">
                  <c:v>Memorial Hermann Hospital System</c:v>
                </c:pt>
                <c:pt idx="7">
                  <c:v>Houston Methodist West</c:v>
                </c:pt>
                <c:pt idx="8">
                  <c:v>Houston Methodist Willowbrook</c:v>
                </c:pt>
                <c:pt idx="9">
                  <c:v>Memorial Hermann Memorial City</c:v>
                </c:pt>
                <c:pt idx="10">
                  <c:v>Harris Health System</c:v>
                </c:pt>
                <c:pt idx="11">
                  <c:v>Woman's Hospital of Texas</c:v>
                </c:pt>
              </c:strCache>
            </c:strRef>
          </c:cat>
          <c:val>
            <c:numRef>
              <c:f>Updated!$C$2:$C$13</c:f>
              <c:numCache>
                <c:formatCode>General</c:formatCode>
                <c:ptCount val="12"/>
                <c:pt idx="0">
                  <c:v>4.25</c:v>
                </c:pt>
                <c:pt idx="1">
                  <c:v>4.3</c:v>
                </c:pt>
                <c:pt idx="2">
                  <c:v>4</c:v>
                </c:pt>
                <c:pt idx="3">
                  <c:v>7</c:v>
                </c:pt>
                <c:pt idx="4">
                  <c:v>4.3</c:v>
                </c:pt>
                <c:pt idx="5">
                  <c:v>4.25</c:v>
                </c:pt>
                <c:pt idx="6">
                  <c:v>6</c:v>
                </c:pt>
                <c:pt idx="7">
                  <c:v>7.5</c:v>
                </c:pt>
                <c:pt idx="8">
                  <c:v>8</c:v>
                </c:pt>
                <c:pt idx="9">
                  <c:v>4.75</c:v>
                </c:pt>
                <c:pt idx="10">
                  <c:v>6.5</c:v>
                </c:pt>
                <c:pt idx="11">
                  <c:v>5</c:v>
                </c:pt>
              </c:numCache>
            </c:numRef>
          </c:val>
          <c:smooth val="0"/>
          <c:extLst>
            <c:ext xmlns:c16="http://schemas.microsoft.com/office/drawing/2014/chart" uri="{C3380CC4-5D6E-409C-BE32-E72D297353CC}">
              <c16:uniqueId val="{00000001-EF40-4055-B0A8-09794046ADC9}"/>
            </c:ext>
          </c:extLst>
        </c:ser>
        <c:dLbls>
          <c:showLegendKey val="0"/>
          <c:showVal val="0"/>
          <c:showCatName val="0"/>
          <c:showSerName val="0"/>
          <c:showPercent val="0"/>
          <c:showBubbleSize val="0"/>
        </c:dLbls>
        <c:marker val="1"/>
        <c:smooth val="0"/>
        <c:axId val="385307456"/>
        <c:axId val="571044584"/>
      </c:lineChart>
      <c:catAx>
        <c:axId val="38530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mn-lt"/>
                <a:ea typeface="+mn-ea"/>
                <a:cs typeface="+mn-cs"/>
              </a:defRPr>
            </a:pPr>
            <a:endParaRPr lang="en-US"/>
          </a:p>
        </c:txPr>
        <c:crossAx val="571044584"/>
        <c:crosses val="autoZero"/>
        <c:auto val="1"/>
        <c:lblAlgn val="ctr"/>
        <c:lblOffset val="100"/>
        <c:noMultiLvlLbl val="0"/>
      </c:catAx>
      <c:valAx>
        <c:axId val="571044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mn-lt"/>
                <a:ea typeface="+mn-ea"/>
                <a:cs typeface="+mn-cs"/>
              </a:defRPr>
            </a:pPr>
            <a:endParaRPr lang="en-US"/>
          </a:p>
        </c:txPr>
        <c:crossAx val="385307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3ABEDE-3EC1-40FF-9A75-AC0DD3CC1C59}" type="datetimeFigureOut">
              <a:rPr lang="en-US" smtClean="0"/>
              <a:t>6/30/2023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281BF6-FAC6-44B2-9E8D-487806DA4A1C}" type="slidenum">
              <a:rPr lang="en-US" smtClean="0"/>
              <a:t>‹#›</a:t>
            </a:fld>
            <a:endParaRPr lang="en-US" dirty="0"/>
          </a:p>
        </p:txBody>
      </p:sp>
    </p:spTree>
    <p:extLst>
      <p:ext uri="{BB962C8B-B14F-4D97-AF65-F5344CB8AC3E}">
        <p14:creationId xmlns:p14="http://schemas.microsoft.com/office/powerpoint/2010/main" val="346699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55E36F0E-3613-4A99-90DE-45B236C2E4A5}" type="slidenum">
              <a:rPr lang="en-US" smtClean="0">
                <a:latin typeface="Calibri" pitchFamily="34" charset="0"/>
              </a:rPr>
              <a:pPr fontAlgn="base">
                <a:spcBef>
                  <a:spcPct val="0"/>
                </a:spcBef>
                <a:spcAft>
                  <a:spcPct val="0"/>
                </a:spcAft>
                <a:defRPr/>
              </a:pPr>
              <a:t>0</a:t>
            </a:fld>
            <a:endParaRPr lang="en-US" dirty="0">
              <a:latin typeface="Calibri" pitchFamily="34" charset="0"/>
            </a:endParaRPr>
          </a:p>
        </p:txBody>
      </p:sp>
    </p:spTree>
    <p:extLst>
      <p:ext uri="{BB962C8B-B14F-4D97-AF65-F5344CB8AC3E}">
        <p14:creationId xmlns:p14="http://schemas.microsoft.com/office/powerpoint/2010/main" val="1834760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10</a:t>
            </a:fld>
            <a:endParaRPr lang="en-US" dirty="0"/>
          </a:p>
        </p:txBody>
      </p:sp>
    </p:spTree>
    <p:extLst>
      <p:ext uri="{BB962C8B-B14F-4D97-AF65-F5344CB8AC3E}">
        <p14:creationId xmlns:p14="http://schemas.microsoft.com/office/powerpoint/2010/main" val="365731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9549B"/>
              </a:solidFill>
              <a:effectLst/>
              <a:uLnTx/>
              <a:uFillTx/>
              <a:latin typeface="Century Gothic" panose="020B0502020202020204" pitchFamily="34" charset="0"/>
              <a:ea typeface="+mn-ea"/>
              <a:cs typeface="Arial" charset="0"/>
            </a:endParaRPr>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D9DF7C2-4793-4C8C-9DA9-AECC7FAED129}"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989981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D9DF7C2-4793-4C8C-9DA9-AECC7FAED129}" type="slidenum">
              <a:rPr lang="en-US" smtClean="0">
                <a:latin typeface="Calibri" pitchFamily="34" charset="0"/>
              </a:rPr>
              <a:pPr fontAlgn="base">
                <a:spcBef>
                  <a:spcPct val="0"/>
                </a:spcBef>
                <a:spcAft>
                  <a:spcPct val="0"/>
                </a:spcAft>
                <a:defRPr/>
              </a:pPr>
              <a:t>2</a:t>
            </a:fld>
            <a:endParaRPr lang="en-US" dirty="0">
              <a:latin typeface="Calibri" pitchFamily="34" charset="0"/>
            </a:endParaRPr>
          </a:p>
        </p:txBody>
      </p:sp>
    </p:spTree>
    <p:extLst>
      <p:ext uri="{BB962C8B-B14F-4D97-AF65-F5344CB8AC3E}">
        <p14:creationId xmlns:p14="http://schemas.microsoft.com/office/powerpoint/2010/main" val="388785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D9DF7C2-4793-4C8C-9DA9-AECC7FAED129}" type="slidenum">
              <a:rPr lang="en-US" smtClean="0">
                <a:latin typeface="Calibri" pitchFamily="34" charset="0"/>
              </a:rPr>
              <a:pPr fontAlgn="base">
                <a:spcBef>
                  <a:spcPct val="0"/>
                </a:spcBef>
                <a:spcAft>
                  <a:spcPct val="0"/>
                </a:spcAft>
                <a:defRPr/>
              </a:pPr>
              <a:t>3</a:t>
            </a:fld>
            <a:endParaRPr lang="en-US" dirty="0">
              <a:latin typeface="Calibri" pitchFamily="34" charset="0"/>
            </a:endParaRPr>
          </a:p>
        </p:txBody>
      </p:sp>
    </p:spTree>
    <p:extLst>
      <p:ext uri="{BB962C8B-B14F-4D97-AF65-F5344CB8AC3E}">
        <p14:creationId xmlns:p14="http://schemas.microsoft.com/office/powerpoint/2010/main" val="319653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D9DF7C2-4793-4C8C-9DA9-AECC7FAED129}" type="slidenum">
              <a:rPr lang="en-US" smtClean="0">
                <a:latin typeface="Calibri" pitchFamily="34" charset="0"/>
              </a:rPr>
              <a:pPr fontAlgn="base">
                <a:spcBef>
                  <a:spcPct val="0"/>
                </a:spcBef>
                <a:spcAft>
                  <a:spcPct val="0"/>
                </a:spcAft>
                <a:defRPr/>
              </a:pPr>
              <a:t>4</a:t>
            </a:fld>
            <a:endParaRPr lang="en-US" dirty="0">
              <a:latin typeface="Calibri" pitchFamily="34" charset="0"/>
            </a:endParaRPr>
          </a:p>
        </p:txBody>
      </p:sp>
    </p:spTree>
    <p:extLst>
      <p:ext uri="{BB962C8B-B14F-4D97-AF65-F5344CB8AC3E}">
        <p14:creationId xmlns:p14="http://schemas.microsoft.com/office/powerpoint/2010/main" val="3036927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D9DF7C2-4793-4C8C-9DA9-AECC7FAED129}" type="slidenum">
              <a:rPr lang="en-US" smtClean="0">
                <a:latin typeface="Calibri" pitchFamily="34" charset="0"/>
              </a:rPr>
              <a:pPr fontAlgn="base">
                <a:spcBef>
                  <a:spcPct val="0"/>
                </a:spcBef>
                <a:spcAft>
                  <a:spcPct val="0"/>
                </a:spcAft>
                <a:defRPr/>
              </a:pPr>
              <a:t>5</a:t>
            </a:fld>
            <a:endParaRPr lang="en-US" dirty="0">
              <a:latin typeface="Calibri" pitchFamily="34" charset="0"/>
            </a:endParaRPr>
          </a:p>
        </p:txBody>
      </p:sp>
    </p:spTree>
    <p:extLst>
      <p:ext uri="{BB962C8B-B14F-4D97-AF65-F5344CB8AC3E}">
        <p14:creationId xmlns:p14="http://schemas.microsoft.com/office/powerpoint/2010/main" val="2690850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1200"/>
              </a:spcAft>
              <a:buClr>
                <a:srgbClr val="2F5597"/>
              </a:buClr>
              <a:buSzTx/>
              <a:buFont typeface="Wingdings" panose="05000000000000000000" pitchFamily="2" charset="2"/>
              <a:buNone/>
              <a:tabLst/>
              <a:defRPr/>
            </a:pPr>
            <a:endParaRPr 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D9DF7C2-4793-4C8C-9DA9-AECC7FAED129}" type="slidenum">
              <a:rPr lang="en-US" smtClean="0">
                <a:latin typeface="Calibri" pitchFamily="34" charset="0"/>
              </a:rPr>
              <a:pPr fontAlgn="base">
                <a:spcBef>
                  <a:spcPct val="0"/>
                </a:spcBef>
                <a:spcAft>
                  <a:spcPct val="0"/>
                </a:spcAft>
                <a:defRPr/>
              </a:pPr>
              <a:t>6</a:t>
            </a:fld>
            <a:endParaRPr lang="en-US" dirty="0">
              <a:latin typeface="Calibri" pitchFamily="34" charset="0"/>
            </a:endParaRPr>
          </a:p>
        </p:txBody>
      </p:sp>
    </p:spTree>
    <p:extLst>
      <p:ext uri="{BB962C8B-B14F-4D97-AF65-F5344CB8AC3E}">
        <p14:creationId xmlns:p14="http://schemas.microsoft.com/office/powerpoint/2010/main" val="3871630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7</a:t>
            </a:fld>
            <a:endParaRPr lang="en-US" dirty="0"/>
          </a:p>
        </p:txBody>
      </p:sp>
    </p:spTree>
    <p:extLst>
      <p:ext uri="{BB962C8B-B14F-4D97-AF65-F5344CB8AC3E}">
        <p14:creationId xmlns:p14="http://schemas.microsoft.com/office/powerpoint/2010/main" val="2413683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D9DF7C2-4793-4C8C-9DA9-AECC7FAED129}" type="slidenum">
              <a:rPr lang="en-US" smtClean="0">
                <a:latin typeface="Calibri" pitchFamily="34" charset="0"/>
              </a:rPr>
              <a:pPr fontAlgn="base">
                <a:spcBef>
                  <a:spcPct val="0"/>
                </a:spcBef>
                <a:spcAft>
                  <a:spcPct val="0"/>
                </a:spcAft>
                <a:defRPr/>
              </a:pPr>
              <a:t>8</a:t>
            </a:fld>
            <a:endParaRPr lang="en-US" dirty="0">
              <a:latin typeface="Calibri" pitchFamily="34" charset="0"/>
            </a:endParaRPr>
          </a:p>
        </p:txBody>
      </p:sp>
    </p:spTree>
    <p:extLst>
      <p:ext uri="{BB962C8B-B14F-4D97-AF65-F5344CB8AC3E}">
        <p14:creationId xmlns:p14="http://schemas.microsoft.com/office/powerpoint/2010/main" val="4076609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4E42FD-E045-4794-AB08-A2DCCD9475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2" y="1617"/>
            <a:ext cx="9143687" cy="5870247"/>
          </a:xfrm>
          <a:prstGeom prst="rect">
            <a:avLst/>
          </a:prstGeom>
        </p:spPr>
      </p:pic>
      <p:sp>
        <p:nvSpPr>
          <p:cNvPr id="2" name="Title 1"/>
          <p:cNvSpPr>
            <a:spLocks noGrp="1"/>
          </p:cNvSpPr>
          <p:nvPr>
            <p:ph type="ctrTitle" hasCustomPrompt="1"/>
          </p:nvPr>
        </p:nvSpPr>
        <p:spPr>
          <a:xfrm>
            <a:off x="3028950" y="4352925"/>
            <a:ext cx="5987913" cy="1113156"/>
          </a:xfrm>
          <a:noFill/>
          <a:ln w="9525">
            <a:noFill/>
            <a:miter lim="800000"/>
            <a:headEnd/>
            <a:tailEnd/>
          </a:ln>
        </p:spPr>
        <p:txBody>
          <a:bodyPr lIns="0" tIns="0" rIns="0" bIns="0" anchor="ctr" anchorCtr="0">
            <a:normAutofit/>
          </a:bodyPr>
          <a:lstStyle>
            <a:lvl1pPr algn="l" rtl="0" eaLnBrk="1" fontAlgn="base" hangingPunct="1">
              <a:lnSpc>
                <a:spcPct val="105000"/>
              </a:lnSpc>
              <a:spcBef>
                <a:spcPct val="0"/>
              </a:spcBef>
              <a:spcAft>
                <a:spcPct val="0"/>
              </a:spcAft>
              <a:defRPr lang="en-US" sz="3300" b="0" i="0" kern="1200" cap="all" baseline="0" dirty="0">
                <a:solidFill>
                  <a:schemeClr val="bg1"/>
                </a:solidFill>
                <a:latin typeface="Century Gothic" panose="020B0502020202020204" pitchFamily="34" charset="0"/>
                <a:ea typeface="+mj-ea"/>
                <a:cs typeface="+mj-cs"/>
              </a:defRPr>
            </a:lvl1pPr>
          </a:lstStyle>
          <a:p>
            <a:r>
              <a:rPr lang="en-US" dirty="0"/>
              <a:t>CLICK TO EDIT MASTER TITLE</a:t>
            </a:r>
          </a:p>
        </p:txBody>
      </p:sp>
      <p:pic>
        <p:nvPicPr>
          <p:cNvPr id="12" name="Picture 11">
            <a:extLst>
              <a:ext uri="{FF2B5EF4-FFF2-40B4-BE49-F238E27FC236}">
                <a16:creationId xmlns:a16="http://schemas.microsoft.com/office/drawing/2014/main" id="{B5388386-1DFB-4EB7-B716-B70B2E7F08C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67450" y="6041661"/>
            <a:ext cx="839950" cy="427343"/>
          </a:xfrm>
          <a:prstGeom prst="rect">
            <a:avLst/>
          </a:prstGeom>
        </p:spPr>
      </p:pic>
      <p:cxnSp>
        <p:nvCxnSpPr>
          <p:cNvPr id="14" name="Straight Connector 13">
            <a:extLst>
              <a:ext uri="{FF2B5EF4-FFF2-40B4-BE49-F238E27FC236}">
                <a16:creationId xmlns:a16="http://schemas.microsoft.com/office/drawing/2014/main" id="{E78388E2-8AF0-4A42-9CB2-981F92247663}"/>
              </a:ext>
            </a:extLst>
          </p:cNvPr>
          <p:cNvCxnSpPr>
            <a:cxnSpLocks/>
          </p:cNvCxnSpPr>
          <p:nvPr userDrawn="1"/>
        </p:nvCxnSpPr>
        <p:spPr>
          <a:xfrm>
            <a:off x="7373926" y="6042423"/>
            <a:ext cx="0" cy="426581"/>
          </a:xfrm>
          <a:prstGeom prst="line">
            <a:avLst/>
          </a:prstGeom>
          <a:ln>
            <a:solidFill>
              <a:srgbClr val="09549B"/>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15F48AD-CFF8-49A4-89D1-F3E5A0AB60D4}"/>
              </a:ext>
            </a:extLst>
          </p:cNvPr>
          <p:cNvSpPr/>
          <p:nvPr userDrawn="1"/>
        </p:nvSpPr>
        <p:spPr>
          <a:xfrm>
            <a:off x="44726" y="6567819"/>
            <a:ext cx="9054548" cy="27699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a:solidFill>
                  <a:schemeClr val="tx1">
                    <a:lumMod val="50000"/>
                    <a:lumOff val="50000"/>
                  </a:schemeClr>
                </a:solidFill>
                <a:latin typeface="Century Gothic" panose="020B0502020202020204" pitchFamily="34" charset="0"/>
                <a:ea typeface="Calibri" panose="020F0502020204030204" pitchFamily="34" charset="0"/>
                <a:cs typeface="Times New Roman" panose="02020603050405020304" pitchFamily="18" charset="0"/>
              </a:rPr>
              <a:t>CONFIDENTIAL AND PROPRIETARY: This presentation and the information contained herein is confidential and proprietary information of USI Insurance Services, LLC ("USI"). Recipient agrees not to copy, reproduce or distribute this document, in whole or in part, without the prior written consent of USI. Estimates are illustrative given data limitation, may not be cumulative and are subject to change based on carrier underwriting. © 2014-2023 USI Insurance Services. All rights reserved. </a:t>
            </a:r>
          </a:p>
        </p:txBody>
      </p:sp>
    </p:spTree>
    <p:custDataLst>
      <p:tags r:id="rId1"/>
    </p:custDataLst>
    <p:extLst>
      <p:ext uri="{BB962C8B-B14F-4D97-AF65-F5344CB8AC3E}">
        <p14:creationId xmlns:p14="http://schemas.microsoft.com/office/powerpoint/2010/main" val="2139395207"/>
      </p:ext>
    </p:extLst>
  </p:cSld>
  <p:clrMapOvr>
    <a:masterClrMapping/>
  </p:clrMapOvr>
  <p:extLst>
    <p:ext uri="{DCECCB84-F9BA-43D5-87BE-67443E8EF086}">
      <p15:sldGuideLst xmlns:p15="http://schemas.microsoft.com/office/powerpoint/2012/main">
        <p15:guide id="1" pos="2880" userDrawn="1">
          <p15:clr>
            <a:srgbClr val="FBAE40"/>
          </p15:clr>
        </p15:guide>
        <p15:guide id="2" pos="350" userDrawn="1">
          <p15:clr>
            <a:srgbClr val="FBAE40"/>
          </p15:clr>
        </p15:guide>
        <p15:guide id="3" orient="horz" pos="2160" userDrawn="1">
          <p15:clr>
            <a:srgbClr val="FBAE40"/>
          </p15:clr>
        </p15:guide>
        <p15:guide id="4" orient="horz" pos="304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Slide 1">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2ABD2C1-662F-4339-B765-70CB3D40FD0E}"/>
              </a:ext>
            </a:extLst>
          </p:cNvPr>
          <p:cNvGrpSpPr/>
          <p:nvPr userDrawn="1"/>
        </p:nvGrpSpPr>
        <p:grpSpPr>
          <a:xfrm>
            <a:off x="0" y="-1"/>
            <a:ext cx="9144000" cy="301752"/>
            <a:chOff x="0" y="-1"/>
            <a:chExt cx="9144000" cy="301752"/>
          </a:xfrm>
        </p:grpSpPr>
        <p:sp>
          <p:nvSpPr>
            <p:cNvPr id="9" name="Rectangle 8">
              <a:extLst>
                <a:ext uri="{FF2B5EF4-FFF2-40B4-BE49-F238E27FC236}">
                  <a16:creationId xmlns:a16="http://schemas.microsoft.com/office/drawing/2014/main" id="{A9E19D80-1899-4180-BE14-AC94F85445C9}"/>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423B153-E3E6-4FF6-8511-1F09604451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3" name="Table Placeholder 12">
            <a:extLst>
              <a:ext uri="{FF2B5EF4-FFF2-40B4-BE49-F238E27FC236}">
                <a16:creationId xmlns:a16="http://schemas.microsoft.com/office/drawing/2014/main" id="{DE9853B8-7F84-405E-BEB4-7B6B8471A017}"/>
              </a:ext>
            </a:extLst>
          </p:cNvPr>
          <p:cNvSpPr>
            <a:spLocks noGrp="1"/>
          </p:cNvSpPr>
          <p:nvPr>
            <p:ph type="tbl" sz="quarter" idx="10"/>
          </p:nvPr>
        </p:nvSpPr>
        <p:spPr>
          <a:xfrm>
            <a:off x="457200" y="1645920"/>
            <a:ext cx="8229600" cy="4657723"/>
          </a:xfrm>
        </p:spPr>
        <p:txBody>
          <a:bodyPr/>
          <a:lstStyle>
            <a:lvl1pPr marL="457200" indent="-457200">
              <a:buFont typeface="Wingdings" panose="05000000000000000000" pitchFamily="2" charset="2"/>
              <a:buChar char="§"/>
              <a:defRPr sz="2000">
                <a:latin typeface="+mn-lt"/>
              </a:defRPr>
            </a:lvl1pPr>
            <a:lvl2pPr marL="344488" indent="0">
              <a:buNone/>
              <a:defRPr/>
            </a:lvl2pPr>
            <a:lvl3pPr>
              <a:defRPr/>
            </a:lvl3pPr>
            <a:lvl4pPr>
              <a:defRPr/>
            </a:lvl4pPr>
            <a:lvl5pPr>
              <a:defRPr/>
            </a:lvl5pPr>
          </a:lstStyle>
          <a:p>
            <a:endParaRPr lang="en-US" dirty="0"/>
          </a:p>
        </p:txBody>
      </p:sp>
      <p:sp>
        <p:nvSpPr>
          <p:cNvPr id="12" name="Rectangle 11">
            <a:extLst>
              <a:ext uri="{FF2B5EF4-FFF2-40B4-BE49-F238E27FC236}">
                <a16:creationId xmlns:a16="http://schemas.microsoft.com/office/drawing/2014/main" id="{FFAD98BF-25ED-4ED1-AF15-438F62CD992E}"/>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4" name="Picture 13">
            <a:extLst>
              <a:ext uri="{FF2B5EF4-FFF2-40B4-BE49-F238E27FC236}">
                <a16:creationId xmlns:a16="http://schemas.microsoft.com/office/drawing/2014/main" id="{E25F8316-FC17-40CD-A2E2-96410F08B3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
        <p:nvSpPr>
          <p:cNvPr id="15" name="Line 9">
            <a:extLst>
              <a:ext uri="{FF2B5EF4-FFF2-40B4-BE49-F238E27FC236}">
                <a16:creationId xmlns:a16="http://schemas.microsoft.com/office/drawing/2014/main" id="{1148E60D-DC4F-42C2-BBB4-A5B35D1FC02B}"/>
              </a:ext>
            </a:extLst>
          </p:cNvPr>
          <p:cNvSpPr>
            <a:spLocks noChangeShapeType="1"/>
          </p:cNvSpPr>
          <p:nvPr userDrawn="1"/>
        </p:nvSpPr>
        <p:spPr bwMode="auto">
          <a:xfrm>
            <a:off x="457200" y="1508760"/>
            <a:ext cx="822960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spTree>
    <p:custDataLst>
      <p:tags r:id="rId1"/>
    </p:custDataLst>
    <p:extLst>
      <p:ext uri="{BB962C8B-B14F-4D97-AF65-F5344CB8AC3E}">
        <p14:creationId xmlns:p14="http://schemas.microsoft.com/office/powerpoint/2010/main" val="1705177184"/>
      </p:ext>
    </p:extLst>
  </p:cSld>
  <p:clrMapOvr>
    <a:masterClrMapping/>
  </p:clrMapOvr>
  <p:extLst>
    <p:ext uri="{DCECCB84-F9BA-43D5-87BE-67443E8EF086}">
      <p15:sldGuideLst xmlns:p15="http://schemas.microsoft.com/office/powerpoint/2012/main">
        <p15:guide id="4"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193D22-4511-40AF-BD61-2C06E9FF4568}"/>
              </a:ext>
            </a:extLst>
          </p:cNvPr>
          <p:cNvGrpSpPr/>
          <p:nvPr userDrawn="1"/>
        </p:nvGrpSpPr>
        <p:grpSpPr>
          <a:xfrm>
            <a:off x="0" y="-1"/>
            <a:ext cx="9144000" cy="301752"/>
            <a:chOff x="0" y="-1"/>
            <a:chExt cx="9144000" cy="301752"/>
          </a:xfrm>
        </p:grpSpPr>
        <p:sp>
          <p:nvSpPr>
            <p:cNvPr id="8" name="Rectangle 7">
              <a:extLst>
                <a:ext uri="{FF2B5EF4-FFF2-40B4-BE49-F238E27FC236}">
                  <a16:creationId xmlns:a16="http://schemas.microsoft.com/office/drawing/2014/main" id="{5A8EC167-AF33-4653-AAC0-F9F8C3AD9826}"/>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DC5725A-C64C-401E-9C71-1F6C298F31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0" name="Table Placeholder 12">
            <a:extLst>
              <a:ext uri="{FF2B5EF4-FFF2-40B4-BE49-F238E27FC236}">
                <a16:creationId xmlns:a16="http://schemas.microsoft.com/office/drawing/2014/main" id="{6EC5BDB6-C06F-468D-8EE8-9D542630611B}"/>
              </a:ext>
            </a:extLst>
          </p:cNvPr>
          <p:cNvSpPr>
            <a:spLocks noGrp="1"/>
          </p:cNvSpPr>
          <p:nvPr>
            <p:ph type="tbl" sz="quarter" idx="10"/>
          </p:nvPr>
        </p:nvSpPr>
        <p:spPr>
          <a:xfrm>
            <a:off x="457200" y="1645920"/>
            <a:ext cx="8229600" cy="4657723"/>
          </a:xfrm>
        </p:spPr>
        <p:txBody>
          <a:bodyPr>
            <a:normAutofit/>
          </a:bodyPr>
          <a:lstStyle>
            <a:lvl1pPr>
              <a:defRPr sz="2000">
                <a:latin typeface="+mn-lt"/>
              </a:defRPr>
            </a:lvl1pPr>
          </a:lstStyle>
          <a:p>
            <a:endParaRPr lang="en-US" dirty="0"/>
          </a:p>
        </p:txBody>
      </p:sp>
      <p:sp>
        <p:nvSpPr>
          <p:cNvPr id="11" name="Rectangle 10">
            <a:extLst>
              <a:ext uri="{FF2B5EF4-FFF2-40B4-BE49-F238E27FC236}">
                <a16:creationId xmlns:a16="http://schemas.microsoft.com/office/drawing/2014/main" id="{9091DB94-A332-4515-BB2A-160A5FE2A944}"/>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2" name="Picture 11">
            <a:extLst>
              <a:ext uri="{FF2B5EF4-FFF2-40B4-BE49-F238E27FC236}">
                <a16:creationId xmlns:a16="http://schemas.microsoft.com/office/drawing/2014/main" id="{2ADF5ACB-55B8-4477-888B-CF6BF73FB5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1973035167"/>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Art Graphic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DF818A1-0E35-4961-B49A-1A2CE0CB0D84}"/>
              </a:ext>
            </a:extLst>
          </p:cNvPr>
          <p:cNvGrpSpPr/>
          <p:nvPr userDrawn="1"/>
        </p:nvGrpSpPr>
        <p:grpSpPr>
          <a:xfrm>
            <a:off x="0" y="-1"/>
            <a:ext cx="9144000" cy="301752"/>
            <a:chOff x="0" y="-1"/>
            <a:chExt cx="9144000" cy="301752"/>
          </a:xfrm>
        </p:grpSpPr>
        <p:sp>
          <p:nvSpPr>
            <p:cNvPr id="9" name="Rectangle 8">
              <a:extLst>
                <a:ext uri="{FF2B5EF4-FFF2-40B4-BE49-F238E27FC236}">
                  <a16:creationId xmlns:a16="http://schemas.microsoft.com/office/drawing/2014/main" id="{BAAC4780-1F16-4A4A-8137-A2BFB0CF3890}"/>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8E88C5E-AD40-4ABB-94DE-ABC6C9909D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4" name="SmartArt Placeholder 3">
            <a:extLst>
              <a:ext uri="{FF2B5EF4-FFF2-40B4-BE49-F238E27FC236}">
                <a16:creationId xmlns:a16="http://schemas.microsoft.com/office/drawing/2014/main" id="{9E2A24EA-495B-4D7A-A637-5D67CED08034}"/>
              </a:ext>
            </a:extLst>
          </p:cNvPr>
          <p:cNvSpPr>
            <a:spLocks noGrp="1"/>
          </p:cNvSpPr>
          <p:nvPr>
            <p:ph type="dgm" sz="quarter" idx="10"/>
          </p:nvPr>
        </p:nvSpPr>
        <p:spPr>
          <a:xfrm>
            <a:off x="478237" y="1645920"/>
            <a:ext cx="3840480" cy="4663440"/>
          </a:xfrm>
        </p:spPr>
        <p:txBody>
          <a:bodyPr>
            <a:normAutofit/>
          </a:bodyPr>
          <a:lstStyle>
            <a:lvl1pPr>
              <a:defRPr sz="2000">
                <a:latin typeface="+mn-lt"/>
              </a:defRPr>
            </a:lvl1pPr>
          </a:lstStyle>
          <a:p>
            <a:endParaRPr lang="en-US" dirty="0"/>
          </a:p>
        </p:txBody>
      </p:sp>
      <p:sp>
        <p:nvSpPr>
          <p:cNvPr id="13" name="SmartArt Placeholder 3">
            <a:extLst>
              <a:ext uri="{FF2B5EF4-FFF2-40B4-BE49-F238E27FC236}">
                <a16:creationId xmlns:a16="http://schemas.microsoft.com/office/drawing/2014/main" id="{D9702C71-2E0A-48AA-8BF2-E82BA076FF84}"/>
              </a:ext>
            </a:extLst>
          </p:cNvPr>
          <p:cNvSpPr>
            <a:spLocks noGrp="1"/>
          </p:cNvSpPr>
          <p:nvPr>
            <p:ph type="dgm" sz="quarter" idx="11"/>
          </p:nvPr>
        </p:nvSpPr>
        <p:spPr>
          <a:xfrm>
            <a:off x="4854481" y="1645920"/>
            <a:ext cx="3840480" cy="4663440"/>
          </a:xfrm>
        </p:spPr>
        <p:txBody>
          <a:bodyPr>
            <a:normAutofit/>
          </a:bodyPr>
          <a:lstStyle>
            <a:lvl1pPr>
              <a:defRPr sz="2000">
                <a:latin typeface="+mn-lt"/>
              </a:defRPr>
            </a:lvl1pPr>
          </a:lstStyle>
          <a:p>
            <a:endParaRPr lang="en-US" dirty="0"/>
          </a:p>
        </p:txBody>
      </p:sp>
      <p:sp>
        <p:nvSpPr>
          <p:cNvPr id="10" name="Rectangle 9">
            <a:extLst>
              <a:ext uri="{FF2B5EF4-FFF2-40B4-BE49-F238E27FC236}">
                <a16:creationId xmlns:a16="http://schemas.microsoft.com/office/drawing/2014/main" id="{E957C223-942D-4BF9-955B-13B5320CEC95}"/>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1" name="Picture 10">
            <a:extLst>
              <a:ext uri="{FF2B5EF4-FFF2-40B4-BE49-F238E27FC236}">
                <a16:creationId xmlns:a16="http://schemas.microsoft.com/office/drawing/2014/main" id="{2C6DBD38-1299-4133-BDF6-DB143897B80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2058476532"/>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e Chart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D5682B-5708-4025-80F0-25C70DBD4FFC}"/>
              </a:ext>
            </a:extLst>
          </p:cNvPr>
          <p:cNvGrpSpPr/>
          <p:nvPr userDrawn="1"/>
        </p:nvGrpSpPr>
        <p:grpSpPr>
          <a:xfrm>
            <a:off x="0" y="-1"/>
            <a:ext cx="9144000" cy="301752"/>
            <a:chOff x="0" y="-1"/>
            <a:chExt cx="9144000" cy="301752"/>
          </a:xfrm>
        </p:grpSpPr>
        <p:sp>
          <p:nvSpPr>
            <p:cNvPr id="9" name="Rectangle 8">
              <a:extLst>
                <a:ext uri="{FF2B5EF4-FFF2-40B4-BE49-F238E27FC236}">
                  <a16:creationId xmlns:a16="http://schemas.microsoft.com/office/drawing/2014/main" id="{CB0CD0B5-E00A-400C-A92E-410B1D7A10EE}"/>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18CDB67-6BBC-4FF0-9ADC-3ECC32297F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4" name="Chart Placeholder 3">
            <a:extLst>
              <a:ext uri="{FF2B5EF4-FFF2-40B4-BE49-F238E27FC236}">
                <a16:creationId xmlns:a16="http://schemas.microsoft.com/office/drawing/2014/main" id="{68978723-E2D5-40D8-885F-3224F1209B6F}"/>
              </a:ext>
            </a:extLst>
          </p:cNvPr>
          <p:cNvSpPr>
            <a:spLocks noGrp="1"/>
          </p:cNvSpPr>
          <p:nvPr>
            <p:ph type="chart" sz="quarter" idx="10"/>
          </p:nvPr>
        </p:nvSpPr>
        <p:spPr>
          <a:xfrm>
            <a:off x="478238" y="1645920"/>
            <a:ext cx="3840480" cy="4657725"/>
          </a:xfrm>
        </p:spPr>
        <p:txBody>
          <a:bodyPr>
            <a:normAutofit/>
          </a:bodyPr>
          <a:lstStyle>
            <a:lvl1pPr>
              <a:defRPr sz="2000"/>
            </a:lvl1pPr>
          </a:lstStyle>
          <a:p>
            <a:endParaRPr lang="en-US" dirty="0"/>
          </a:p>
        </p:txBody>
      </p:sp>
      <p:sp>
        <p:nvSpPr>
          <p:cNvPr id="13" name="Chart Placeholder 3">
            <a:extLst>
              <a:ext uri="{FF2B5EF4-FFF2-40B4-BE49-F238E27FC236}">
                <a16:creationId xmlns:a16="http://schemas.microsoft.com/office/drawing/2014/main" id="{76FE0244-6016-415E-A7A5-5D59A7F11AEB}"/>
              </a:ext>
            </a:extLst>
          </p:cNvPr>
          <p:cNvSpPr>
            <a:spLocks noGrp="1"/>
          </p:cNvSpPr>
          <p:nvPr>
            <p:ph type="chart" sz="quarter" idx="11"/>
          </p:nvPr>
        </p:nvSpPr>
        <p:spPr>
          <a:xfrm>
            <a:off x="4857895" y="1645920"/>
            <a:ext cx="3840480" cy="4657725"/>
          </a:xfrm>
        </p:spPr>
        <p:txBody>
          <a:bodyPr>
            <a:normAutofit/>
          </a:bodyPr>
          <a:lstStyle>
            <a:lvl1pPr>
              <a:defRPr sz="2000"/>
            </a:lvl1pPr>
          </a:lstStyle>
          <a:p>
            <a:endParaRPr lang="en-US" dirty="0"/>
          </a:p>
        </p:txBody>
      </p:sp>
      <p:sp>
        <p:nvSpPr>
          <p:cNvPr id="10" name="Rectangle 9">
            <a:extLst>
              <a:ext uri="{FF2B5EF4-FFF2-40B4-BE49-F238E27FC236}">
                <a16:creationId xmlns:a16="http://schemas.microsoft.com/office/drawing/2014/main" id="{3DE5E661-806A-495E-8FD9-005E6FCD8639}"/>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1" name="Picture 10">
            <a:extLst>
              <a:ext uri="{FF2B5EF4-FFF2-40B4-BE49-F238E27FC236}">
                <a16:creationId xmlns:a16="http://schemas.microsoft.com/office/drawing/2014/main" id="{2314D870-A350-4809-BA32-C0D8852DC5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965947341"/>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94051C-1F2F-4C98-B3CB-63AB3DE1925A}"/>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6" name="Picture 5">
            <a:extLst>
              <a:ext uri="{FF2B5EF4-FFF2-40B4-BE49-F238E27FC236}">
                <a16:creationId xmlns:a16="http://schemas.microsoft.com/office/drawing/2014/main" id="{299E4F14-DD18-478E-BF25-1CB2A85097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grpSp>
        <p:nvGrpSpPr>
          <p:cNvPr id="7" name="Group 6">
            <a:extLst>
              <a:ext uri="{FF2B5EF4-FFF2-40B4-BE49-F238E27FC236}">
                <a16:creationId xmlns:a16="http://schemas.microsoft.com/office/drawing/2014/main" id="{65770855-2A62-448B-AD9B-3675FC63A6BB}"/>
              </a:ext>
            </a:extLst>
          </p:cNvPr>
          <p:cNvGrpSpPr/>
          <p:nvPr userDrawn="1"/>
        </p:nvGrpSpPr>
        <p:grpSpPr>
          <a:xfrm>
            <a:off x="0" y="-1"/>
            <a:ext cx="9144000" cy="301752"/>
            <a:chOff x="0" y="-1"/>
            <a:chExt cx="9144000" cy="301752"/>
          </a:xfrm>
        </p:grpSpPr>
        <p:sp>
          <p:nvSpPr>
            <p:cNvPr id="8" name="Rectangle 7">
              <a:extLst>
                <a:ext uri="{FF2B5EF4-FFF2-40B4-BE49-F238E27FC236}">
                  <a16:creationId xmlns:a16="http://schemas.microsoft.com/office/drawing/2014/main" id="{7421C8AB-B7C5-4753-B6E2-DD7732D57572}"/>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963758C-62A8-403C-917F-28C2D36BBBD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Tree>
    <p:custDataLst>
      <p:tags r:id="rId1"/>
    </p:custDataLst>
    <p:extLst>
      <p:ext uri="{BB962C8B-B14F-4D97-AF65-F5344CB8AC3E}">
        <p14:creationId xmlns:p14="http://schemas.microsoft.com/office/powerpoint/2010/main" val="2637334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F53845-9AE3-4587-A5FB-C7F7F54F88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342815" cy="6858000"/>
          </a:xfrm>
          <a:prstGeom prst="rect">
            <a:avLst/>
          </a:prstGeom>
        </p:spPr>
      </p:pic>
      <p:sp>
        <p:nvSpPr>
          <p:cNvPr id="5" name="Rectangle 4">
            <a:extLst>
              <a:ext uri="{FF2B5EF4-FFF2-40B4-BE49-F238E27FC236}">
                <a16:creationId xmlns:a16="http://schemas.microsoft.com/office/drawing/2014/main" id="{C994051C-1F2F-4C98-B3CB-63AB3DE1925A}"/>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6" name="Picture 5">
            <a:extLst>
              <a:ext uri="{FF2B5EF4-FFF2-40B4-BE49-F238E27FC236}">
                <a16:creationId xmlns:a16="http://schemas.microsoft.com/office/drawing/2014/main" id="{299E4F14-DD18-478E-BF25-1CB2A85097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
        <p:nvSpPr>
          <p:cNvPr id="3" name="Text Placeholder 2">
            <a:extLst>
              <a:ext uri="{FF2B5EF4-FFF2-40B4-BE49-F238E27FC236}">
                <a16:creationId xmlns:a16="http://schemas.microsoft.com/office/drawing/2014/main" id="{725271A0-78F4-441A-A27E-23362A6C11D9}"/>
              </a:ext>
            </a:extLst>
          </p:cNvPr>
          <p:cNvSpPr>
            <a:spLocks noGrp="1"/>
          </p:cNvSpPr>
          <p:nvPr>
            <p:ph type="body" sz="quarter" idx="10"/>
          </p:nvPr>
        </p:nvSpPr>
        <p:spPr>
          <a:xfrm>
            <a:off x="4787900" y="1079500"/>
            <a:ext cx="3873500" cy="5029200"/>
          </a:xfrm>
        </p:spPr>
        <p:txBody>
          <a:bodyPr>
            <a:normAutofit/>
          </a:bodyPr>
          <a:lstStyle>
            <a:lvl1pPr>
              <a:defRPr sz="2400">
                <a:solidFill>
                  <a:srgbClr val="00529B"/>
                </a:solidFill>
                <a:latin typeface="+mj-lt"/>
              </a:defRPr>
            </a:lvl1pPr>
            <a:lvl2pPr>
              <a:defRPr sz="2000">
                <a:solidFill>
                  <a:srgbClr val="00529B"/>
                </a:solidFill>
                <a:latin typeface="+mj-lt"/>
              </a:defRPr>
            </a:lvl2pPr>
            <a:lvl3pPr>
              <a:defRPr sz="1800">
                <a:solidFill>
                  <a:srgbClr val="00529B"/>
                </a:solidFill>
                <a:latin typeface="+mj-lt"/>
              </a:defRPr>
            </a:lvl3pPr>
            <a:lvl4pPr>
              <a:defRPr sz="1600">
                <a:solidFill>
                  <a:srgbClr val="00529B"/>
                </a:solidFill>
                <a:latin typeface="+mj-lt"/>
              </a:defRPr>
            </a:lvl4pPr>
            <a:lvl5pPr>
              <a:defRPr sz="1600">
                <a:solidFill>
                  <a:srgbClr val="00529B"/>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499735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Disclaimer">
    <p:spTree>
      <p:nvGrpSpPr>
        <p:cNvPr id="1" name=""/>
        <p:cNvGrpSpPr/>
        <p:nvPr/>
      </p:nvGrpSpPr>
      <p:grpSpPr>
        <a:xfrm>
          <a:off x="0" y="0"/>
          <a:ext cx="0" cy="0"/>
          <a:chOff x="0" y="0"/>
          <a:chExt cx="0" cy="0"/>
        </a:xfrm>
      </p:grpSpPr>
      <p:sp>
        <p:nvSpPr>
          <p:cNvPr id="3" name="Rectangle 2"/>
          <p:cNvSpPr/>
          <p:nvPr/>
        </p:nvSpPr>
        <p:spPr>
          <a:xfrm>
            <a:off x="534989" y="5844207"/>
            <a:ext cx="8061325" cy="772006"/>
          </a:xfrm>
          <a:prstGeom prst="rect">
            <a:avLst/>
          </a:prstGeom>
        </p:spPr>
        <p:txBody>
          <a:bodyPr wrap="square">
            <a:spAutoFit/>
          </a:bodyPr>
          <a:lstStyle/>
          <a:p>
            <a:pPr>
              <a:spcAft>
                <a:spcPts val="500"/>
              </a:spcAft>
            </a:pPr>
            <a:r>
              <a:rPr lang="en-US" sz="1000" dirty="0">
                <a:solidFill>
                  <a:srgbClr val="363636"/>
                </a:solidFill>
                <a:latin typeface="Calibri" charset="0"/>
                <a:ea typeface="Calibri" charset="0"/>
                <a:cs typeface="Calibri" charset="0"/>
              </a:rPr>
              <a:t>CONFIDENTIAL AND PROPRIETARY: This document and the information contained herein is confidential and proprietary information of USI Insurance Services, LLC (“USI”). Recipient agrees not to copy, reproduce or distribute this document, in whole or in part, without the prior written consent of USI. Estimates are illustrative given data limitation, may not be cumulative and are subject to change based on carrier underwriting. </a:t>
            </a:r>
          </a:p>
          <a:p>
            <a:pPr>
              <a:spcAft>
                <a:spcPts val="500"/>
              </a:spcAft>
            </a:pPr>
            <a:r>
              <a:rPr lang="en-US" sz="1000" dirty="0">
                <a:solidFill>
                  <a:srgbClr val="363636"/>
                </a:solidFill>
                <a:latin typeface="Calibri" charset="0"/>
                <a:ea typeface="Calibri" charset="0"/>
                <a:cs typeface="Calibri" charset="0"/>
              </a:rPr>
              <a:t>© 2021 USI Insurance Services. All rights reserved.</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367" y="5195710"/>
            <a:ext cx="893283" cy="466656"/>
          </a:xfrm>
          <a:prstGeom prst="rect">
            <a:avLst/>
          </a:prstGeom>
        </p:spPr>
      </p:pic>
      <p:pic>
        <p:nvPicPr>
          <p:cNvPr id="6" name="Picture 5">
            <a:extLst>
              <a:ext uri="{FF2B5EF4-FFF2-40B4-BE49-F238E27FC236}">
                <a16:creationId xmlns:a16="http://schemas.microsoft.com/office/drawing/2014/main" id="{EC1436BD-9418-4EC8-8075-F3727E71C2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8367" y="5195710"/>
            <a:ext cx="893283" cy="466656"/>
          </a:xfrm>
          <a:prstGeom prst="rect">
            <a:avLst/>
          </a:prstGeom>
        </p:spPr>
      </p:pic>
    </p:spTree>
    <p:custDataLst>
      <p:tags r:id="rId1"/>
    </p:custDataLst>
    <p:extLst>
      <p:ext uri="{BB962C8B-B14F-4D97-AF65-F5344CB8AC3E}">
        <p14:creationId xmlns:p14="http://schemas.microsoft.com/office/powerpoint/2010/main" val="1386417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Next Steps and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A0B30D-2665-433F-9F8E-E677D5A1EF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342815" cy="6858000"/>
          </a:xfrm>
          <a:prstGeom prst="rect">
            <a:avLst/>
          </a:prstGeom>
        </p:spPr>
      </p:pic>
      <p:sp>
        <p:nvSpPr>
          <p:cNvPr id="3" name="Text Placeholder 2">
            <a:extLst>
              <a:ext uri="{FF2B5EF4-FFF2-40B4-BE49-F238E27FC236}">
                <a16:creationId xmlns:a16="http://schemas.microsoft.com/office/drawing/2014/main" id="{725271A0-78F4-441A-A27E-23362A6C11D9}"/>
              </a:ext>
            </a:extLst>
          </p:cNvPr>
          <p:cNvSpPr>
            <a:spLocks noGrp="1"/>
          </p:cNvSpPr>
          <p:nvPr>
            <p:ph type="body" sz="quarter" idx="10"/>
          </p:nvPr>
        </p:nvSpPr>
        <p:spPr>
          <a:xfrm>
            <a:off x="4787900" y="679938"/>
            <a:ext cx="3873500" cy="4138247"/>
          </a:xfrm>
        </p:spPr>
        <p:txBody>
          <a:bodyPr>
            <a:normAutofit/>
          </a:bodyPr>
          <a:lstStyle>
            <a:lvl1pPr>
              <a:defRPr sz="2400">
                <a:solidFill>
                  <a:srgbClr val="00529B"/>
                </a:solidFill>
                <a:latin typeface="+mj-lt"/>
              </a:defRPr>
            </a:lvl1pPr>
            <a:lvl2pPr>
              <a:defRPr sz="2000">
                <a:solidFill>
                  <a:srgbClr val="00529B"/>
                </a:solidFill>
                <a:latin typeface="+mj-lt"/>
              </a:defRPr>
            </a:lvl2pPr>
            <a:lvl3pPr>
              <a:defRPr sz="1800">
                <a:solidFill>
                  <a:srgbClr val="00529B"/>
                </a:solidFill>
                <a:latin typeface="+mj-lt"/>
              </a:defRPr>
            </a:lvl3pPr>
            <a:lvl4pPr>
              <a:defRPr sz="1600">
                <a:solidFill>
                  <a:srgbClr val="00529B"/>
                </a:solidFill>
                <a:latin typeface="+mj-lt"/>
              </a:defRPr>
            </a:lvl4pPr>
            <a:lvl5pPr>
              <a:defRPr sz="1600">
                <a:solidFill>
                  <a:srgbClr val="00529B"/>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A0F15779-2A75-43B6-9F70-D3C9B2355430}"/>
              </a:ext>
            </a:extLst>
          </p:cNvPr>
          <p:cNvSpPr/>
          <p:nvPr userDrawn="1"/>
        </p:nvSpPr>
        <p:spPr>
          <a:xfrm>
            <a:off x="4654551" y="5902822"/>
            <a:ext cx="4232274" cy="765851"/>
          </a:xfrm>
          <a:prstGeom prst="rect">
            <a:avLst/>
          </a:prstGeom>
        </p:spPr>
        <p:txBody>
          <a:bodyPr wrap="square" lIns="0" tIns="0" rIns="0" bIns="0">
            <a:spAutoFit/>
          </a:bodyPr>
          <a:lstStyle/>
          <a:p>
            <a:pPr>
              <a:lnSpc>
                <a:spcPct val="95000"/>
              </a:lnSpc>
              <a:spcAft>
                <a:spcPts val="500"/>
              </a:spcAft>
            </a:pPr>
            <a:r>
              <a:rPr lang="en-US" sz="800" dirty="0">
                <a:solidFill>
                  <a:schemeClr val="bg2">
                    <a:lumMod val="50000"/>
                  </a:schemeClr>
                </a:solidFill>
                <a:latin typeface="Calibri" charset="0"/>
                <a:ea typeface="Calibri" charset="0"/>
                <a:cs typeface="Calibri" charset="0"/>
              </a:rPr>
              <a:t>CONFIDENTIAL AND PROPRIETARY: This document and the information contained herein is confidential and proprietary information of USI Insurance Services, LLC (“USI”). Recipient agrees not to copy, reproduce or distribute this document, in whole or in part, without the prior written consent of USI. Estimates are illustrative given data limitation, may not be cumulative and are subject to change based on carrier underwriting. </a:t>
            </a:r>
          </a:p>
          <a:p>
            <a:pPr>
              <a:lnSpc>
                <a:spcPct val="95000"/>
              </a:lnSpc>
              <a:spcAft>
                <a:spcPts val="500"/>
              </a:spcAft>
            </a:pPr>
            <a:r>
              <a:rPr lang="en-US" sz="800" dirty="0">
                <a:solidFill>
                  <a:schemeClr val="bg2">
                    <a:lumMod val="50000"/>
                  </a:schemeClr>
                </a:solidFill>
                <a:latin typeface="Calibri" charset="0"/>
                <a:ea typeface="Calibri" charset="0"/>
                <a:cs typeface="Calibri" charset="0"/>
              </a:rPr>
              <a:t>© 2014-2023 USI Insurance Services. All rights reserved.</a:t>
            </a:r>
          </a:p>
        </p:txBody>
      </p:sp>
      <p:pic>
        <p:nvPicPr>
          <p:cNvPr id="9" name="Picture 8">
            <a:extLst>
              <a:ext uri="{FF2B5EF4-FFF2-40B4-BE49-F238E27FC236}">
                <a16:creationId xmlns:a16="http://schemas.microsoft.com/office/drawing/2014/main" id="{FE3909CD-A21C-4E3C-A030-9F425723DC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54551" y="5273375"/>
            <a:ext cx="893283" cy="466656"/>
          </a:xfrm>
          <a:prstGeom prst="rect">
            <a:avLst/>
          </a:prstGeom>
        </p:spPr>
      </p:pic>
    </p:spTree>
    <p:custDataLst>
      <p:tags r:id="rId1"/>
    </p:custDataLst>
    <p:extLst>
      <p:ext uri="{BB962C8B-B14F-4D97-AF65-F5344CB8AC3E}">
        <p14:creationId xmlns:p14="http://schemas.microsoft.com/office/powerpoint/2010/main" val="199260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8680" y="1908650"/>
            <a:ext cx="7406640" cy="1143000"/>
          </a:xfrm>
        </p:spPr>
        <p:txBody>
          <a:bodyPr anchor="b" anchorCtr="0">
            <a:normAutofit/>
          </a:bodyPr>
          <a:lstStyle>
            <a:lvl1pPr algn="ctr">
              <a:defRPr sz="3000">
                <a:solidFill>
                  <a:srgbClr val="00529B"/>
                </a:solidFill>
              </a:defRPr>
            </a:lvl1pPr>
          </a:lstStyle>
          <a:p>
            <a:r>
              <a:rPr lang="en-US" dirty="0"/>
              <a:t>Click to Edit Master Title Style</a:t>
            </a:r>
          </a:p>
        </p:txBody>
      </p:sp>
      <p:sp>
        <p:nvSpPr>
          <p:cNvPr id="6" name="Rectangle 5"/>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
        <p:nvSpPr>
          <p:cNvPr id="11" name="Line 9">
            <a:extLst>
              <a:ext uri="{FF2B5EF4-FFF2-40B4-BE49-F238E27FC236}">
                <a16:creationId xmlns:a16="http://schemas.microsoft.com/office/drawing/2014/main" id="{DCD3E3A6-FAED-4CEA-8915-1172D8CDB6FB}"/>
              </a:ext>
            </a:extLst>
          </p:cNvPr>
          <p:cNvSpPr>
            <a:spLocks noChangeShapeType="1"/>
          </p:cNvSpPr>
          <p:nvPr userDrawn="1"/>
        </p:nvSpPr>
        <p:spPr bwMode="auto">
          <a:xfrm>
            <a:off x="868680" y="3145122"/>
            <a:ext cx="740664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sp>
        <p:nvSpPr>
          <p:cNvPr id="5" name="Text Placeholder 4">
            <a:extLst>
              <a:ext uri="{FF2B5EF4-FFF2-40B4-BE49-F238E27FC236}">
                <a16:creationId xmlns:a16="http://schemas.microsoft.com/office/drawing/2014/main" id="{C994B08C-3391-4AF1-9A91-1C6A5BC48C06}"/>
              </a:ext>
            </a:extLst>
          </p:cNvPr>
          <p:cNvSpPr>
            <a:spLocks noGrp="1"/>
          </p:cNvSpPr>
          <p:nvPr>
            <p:ph type="body" sz="quarter" idx="10"/>
          </p:nvPr>
        </p:nvSpPr>
        <p:spPr>
          <a:xfrm>
            <a:off x="868680" y="3251788"/>
            <a:ext cx="7406640" cy="695325"/>
          </a:xfrm>
        </p:spPr>
        <p:txBody>
          <a:bodyPr>
            <a:normAutofit/>
          </a:bodyPr>
          <a:lstStyle>
            <a:lvl1pPr marL="0" indent="0" algn="ctr">
              <a:buFontTx/>
              <a:buNone/>
              <a:defRPr sz="2400"/>
            </a:lvl1pPr>
          </a:lstStyle>
          <a:p>
            <a:pPr lvl="0"/>
            <a:endParaRPr lang="en-US" dirty="0"/>
          </a:p>
        </p:txBody>
      </p:sp>
      <p:grpSp>
        <p:nvGrpSpPr>
          <p:cNvPr id="8" name="Group 7">
            <a:extLst>
              <a:ext uri="{FF2B5EF4-FFF2-40B4-BE49-F238E27FC236}">
                <a16:creationId xmlns:a16="http://schemas.microsoft.com/office/drawing/2014/main" id="{6AECF27B-CDF0-45B9-B7CD-E2B804677CA4}"/>
              </a:ext>
            </a:extLst>
          </p:cNvPr>
          <p:cNvGrpSpPr/>
          <p:nvPr userDrawn="1"/>
        </p:nvGrpSpPr>
        <p:grpSpPr>
          <a:xfrm>
            <a:off x="0" y="-1"/>
            <a:ext cx="9144000" cy="301752"/>
            <a:chOff x="0" y="-1"/>
            <a:chExt cx="9144000" cy="301752"/>
          </a:xfrm>
        </p:grpSpPr>
        <p:sp>
          <p:nvSpPr>
            <p:cNvPr id="10" name="Rectangle 9">
              <a:extLst>
                <a:ext uri="{FF2B5EF4-FFF2-40B4-BE49-F238E27FC236}">
                  <a16:creationId xmlns:a16="http://schemas.microsoft.com/office/drawing/2014/main" id="{7BD5E612-2267-4518-8D59-AA541C6A1F8F}"/>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D9054B3B-CCF6-4E11-94DB-88BC1D8B26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Tree>
    <p:custDataLst>
      <p:tags r:id="rId1"/>
    </p:custDataLst>
    <p:extLst>
      <p:ext uri="{BB962C8B-B14F-4D97-AF65-F5344CB8AC3E}">
        <p14:creationId xmlns:p14="http://schemas.microsoft.com/office/powerpoint/2010/main" val="1377408808"/>
      </p:ext>
    </p:extLst>
  </p:cSld>
  <p:clrMapOvr>
    <a:masterClrMapping/>
  </p:clrMapOvr>
  <p:extLst>
    <p:ext uri="{DCECCB84-F9BA-43D5-87BE-67443E8EF086}">
      <p15:sldGuideLst xmlns:p15="http://schemas.microsoft.com/office/powerpoint/2012/main">
        <p15:guide id="3" orient="horz" pos="120">
          <p15:clr>
            <a:srgbClr val="FBAE40"/>
          </p15:clr>
        </p15:guide>
        <p15:guide id="4"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with Divider Bar">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BD4047-1D9C-4990-89AC-4621B167FB65}"/>
              </a:ext>
            </a:extLst>
          </p:cNvPr>
          <p:cNvGrpSpPr/>
          <p:nvPr userDrawn="1"/>
        </p:nvGrpSpPr>
        <p:grpSpPr>
          <a:xfrm>
            <a:off x="0" y="-1"/>
            <a:ext cx="9144000" cy="301752"/>
            <a:chOff x="0" y="-1"/>
            <a:chExt cx="9144000" cy="301752"/>
          </a:xfrm>
        </p:grpSpPr>
        <p:sp>
          <p:nvSpPr>
            <p:cNvPr id="10" name="Rectangle 9">
              <a:extLst>
                <a:ext uri="{FF2B5EF4-FFF2-40B4-BE49-F238E27FC236}">
                  <a16:creationId xmlns:a16="http://schemas.microsoft.com/office/drawing/2014/main" id="{ABF197D9-2542-4A3B-946F-A9CDFB13B1DD}"/>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806516D-373E-4CED-98E2-2BCA5D1797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780707"/>
          </a:xfrm>
        </p:spPr>
        <p:txBody>
          <a:bodyPr lIns="0" rIns="0" anchor="b" anchorCtr="0">
            <a:normAutofit/>
          </a:bodyPr>
          <a:lstStyle>
            <a:lvl1pPr>
              <a:defRPr sz="3000">
                <a:solidFill>
                  <a:srgbClr val="00529B"/>
                </a:solidFill>
              </a:defRPr>
            </a:lvl1pPr>
          </a:lstStyle>
          <a:p>
            <a:r>
              <a:rPr lang="en-US" dirty="0"/>
              <a:t>Click to Edit Master Title Style</a:t>
            </a:r>
          </a:p>
        </p:txBody>
      </p:sp>
      <p:sp>
        <p:nvSpPr>
          <p:cNvPr id="3" name="Content Placeholder 2"/>
          <p:cNvSpPr>
            <a:spLocks noGrp="1"/>
          </p:cNvSpPr>
          <p:nvPr>
            <p:ph idx="1"/>
          </p:nvPr>
        </p:nvSpPr>
        <p:spPr>
          <a:xfrm>
            <a:off x="457200" y="1430634"/>
            <a:ext cx="8229600" cy="4832425"/>
          </a:xfrm>
        </p:spPr>
        <p:txBody>
          <a:bodyPr lIns="0" rIns="0"/>
          <a:lstStyle>
            <a:lvl1pPr>
              <a:spcBef>
                <a:spcPts val="0"/>
              </a:spcBef>
              <a:defRPr sz="2000">
                <a:solidFill>
                  <a:srgbClr val="616161"/>
                </a:solidFill>
                <a:latin typeface="+mn-lt"/>
              </a:defRPr>
            </a:lvl1pPr>
            <a:lvl2pPr marL="687388" indent="-342900">
              <a:spcBef>
                <a:spcPts val="0"/>
              </a:spcBef>
              <a:defRPr sz="1800">
                <a:solidFill>
                  <a:srgbClr val="616161"/>
                </a:solidFill>
                <a:latin typeface="+mn-lt"/>
              </a:defRPr>
            </a:lvl2pPr>
            <a:lvl3pPr marL="914400" indent="-227013">
              <a:spcBef>
                <a:spcPts val="0"/>
              </a:spcBef>
              <a:defRPr sz="1600">
                <a:solidFill>
                  <a:srgbClr val="616161"/>
                </a:solidFill>
                <a:latin typeface="+mn-lt"/>
              </a:defRPr>
            </a:lvl3pPr>
            <a:lvl4pPr marL="1141413" indent="-227013">
              <a:spcBef>
                <a:spcPts val="0"/>
              </a:spcBef>
              <a:defRPr sz="1400">
                <a:solidFill>
                  <a:srgbClr val="616161"/>
                </a:solidFill>
                <a:latin typeface="+mn-lt"/>
              </a:defRPr>
            </a:lvl4pPr>
            <a:lvl5pPr marL="1376363" indent="-234950">
              <a:spcBef>
                <a:spcPts val="0"/>
              </a:spcBef>
              <a:defRPr sz="1400">
                <a:solidFill>
                  <a:srgbClr val="61616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9"/>
          <p:cNvSpPr>
            <a:spLocks noChangeShapeType="1"/>
          </p:cNvSpPr>
          <p:nvPr userDrawn="1"/>
        </p:nvSpPr>
        <p:spPr bwMode="auto">
          <a:xfrm>
            <a:off x="457200" y="1311410"/>
            <a:ext cx="822960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sp>
        <p:nvSpPr>
          <p:cNvPr id="12" name="Rectangle 11">
            <a:extLst>
              <a:ext uri="{FF2B5EF4-FFF2-40B4-BE49-F238E27FC236}">
                <a16:creationId xmlns:a16="http://schemas.microsoft.com/office/drawing/2014/main" id="{5AFD4F9D-6635-4F28-8FEC-7CABA05DD5CC}"/>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3" name="Picture 12">
            <a:extLst>
              <a:ext uri="{FF2B5EF4-FFF2-40B4-BE49-F238E27FC236}">
                <a16:creationId xmlns:a16="http://schemas.microsoft.com/office/drawing/2014/main" id="{0AD4571E-0CD8-4577-BDAC-447CE1E700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2206808575"/>
      </p:ext>
    </p:extLst>
  </p:cSld>
  <p:clrMapOvr>
    <a:masterClrMapping/>
  </p:clrMapOvr>
  <p:extLst>
    <p:ext uri="{DCECCB84-F9BA-43D5-87BE-67443E8EF086}">
      <p15:sldGuideLst xmlns:p15="http://schemas.microsoft.com/office/powerpoint/2012/main">
        <p15:guide id="3" orient="horz" pos="120">
          <p15:clr>
            <a:srgbClr val="FBAE40"/>
          </p15:clr>
        </p15:guide>
        <p15:guide id="4"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with Divider Bar">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BD4047-1D9C-4990-89AC-4621B167FB65}"/>
              </a:ext>
            </a:extLst>
          </p:cNvPr>
          <p:cNvGrpSpPr/>
          <p:nvPr userDrawn="1"/>
        </p:nvGrpSpPr>
        <p:grpSpPr>
          <a:xfrm>
            <a:off x="0" y="-1"/>
            <a:ext cx="9144000" cy="301752"/>
            <a:chOff x="0" y="-1"/>
            <a:chExt cx="9144000" cy="301752"/>
          </a:xfrm>
        </p:grpSpPr>
        <p:sp>
          <p:nvSpPr>
            <p:cNvPr id="10" name="Rectangle 9">
              <a:extLst>
                <a:ext uri="{FF2B5EF4-FFF2-40B4-BE49-F238E27FC236}">
                  <a16:creationId xmlns:a16="http://schemas.microsoft.com/office/drawing/2014/main" id="{ABF197D9-2542-4A3B-946F-A9CDFB13B1DD}"/>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806516D-373E-4CED-98E2-2BCA5D1797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780707"/>
          </a:xfrm>
        </p:spPr>
        <p:txBody>
          <a:bodyPr lIns="0" rIns="0" anchor="b" anchorCtr="0">
            <a:normAutofit/>
          </a:bodyPr>
          <a:lstStyle>
            <a:lvl1pPr>
              <a:defRPr sz="3000">
                <a:solidFill>
                  <a:srgbClr val="00529B"/>
                </a:solidFill>
              </a:defRPr>
            </a:lvl1pPr>
          </a:lstStyle>
          <a:p>
            <a:r>
              <a:rPr lang="en-US" dirty="0"/>
              <a:t>Click to Edit Master Title Style</a:t>
            </a:r>
          </a:p>
        </p:txBody>
      </p:sp>
      <p:sp>
        <p:nvSpPr>
          <p:cNvPr id="7" name="Line 9"/>
          <p:cNvSpPr>
            <a:spLocks noChangeShapeType="1"/>
          </p:cNvSpPr>
          <p:nvPr userDrawn="1"/>
        </p:nvSpPr>
        <p:spPr bwMode="auto">
          <a:xfrm>
            <a:off x="457200" y="1311410"/>
            <a:ext cx="822960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sp>
        <p:nvSpPr>
          <p:cNvPr id="12" name="Rectangle 11">
            <a:extLst>
              <a:ext uri="{FF2B5EF4-FFF2-40B4-BE49-F238E27FC236}">
                <a16:creationId xmlns:a16="http://schemas.microsoft.com/office/drawing/2014/main" id="{5AFD4F9D-6635-4F28-8FEC-7CABA05DD5CC}"/>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3" name="Picture 12">
            <a:extLst>
              <a:ext uri="{FF2B5EF4-FFF2-40B4-BE49-F238E27FC236}">
                <a16:creationId xmlns:a16="http://schemas.microsoft.com/office/drawing/2014/main" id="{0AD4571E-0CD8-4577-BDAC-447CE1E700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639908988"/>
      </p:ext>
    </p:extLst>
  </p:cSld>
  <p:clrMapOvr>
    <a:masterClrMapping/>
  </p:clrMapOvr>
  <p:extLst>
    <p:ext uri="{DCECCB84-F9BA-43D5-87BE-67443E8EF086}">
      <p15:sldGuideLst xmlns:p15="http://schemas.microsoft.com/office/powerpoint/2012/main">
        <p15:guide id="3" orient="horz" pos="120">
          <p15:clr>
            <a:srgbClr val="FBAE40"/>
          </p15:clr>
        </p15:guide>
        <p15:guide id="4"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31FA7B8-42FD-4EBE-AD24-B09497A76171}"/>
              </a:ext>
            </a:extLst>
          </p:cNvPr>
          <p:cNvGrpSpPr/>
          <p:nvPr userDrawn="1"/>
        </p:nvGrpSpPr>
        <p:grpSpPr>
          <a:xfrm>
            <a:off x="0" y="-1"/>
            <a:ext cx="9144000" cy="301752"/>
            <a:chOff x="0" y="-1"/>
            <a:chExt cx="9144000" cy="301752"/>
          </a:xfrm>
        </p:grpSpPr>
        <p:sp>
          <p:nvSpPr>
            <p:cNvPr id="8" name="Rectangle 7">
              <a:extLst>
                <a:ext uri="{FF2B5EF4-FFF2-40B4-BE49-F238E27FC236}">
                  <a16:creationId xmlns:a16="http://schemas.microsoft.com/office/drawing/2014/main" id="{D12B6FF4-208B-40BF-BE85-5B62F79DDE3A}"/>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7F989AA-D3C7-47EF-8AB2-6CE20AB746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777240"/>
          </a:xfrm>
        </p:spPr>
        <p:txBody>
          <a:bodyPr lIns="0" rIns="0" anchor="b" anchorCtr="0">
            <a:normAutofit/>
          </a:bodyPr>
          <a:lstStyle>
            <a:lvl1pPr>
              <a:defRPr sz="3000">
                <a:solidFill>
                  <a:srgbClr val="00529B"/>
                </a:solidFill>
              </a:defRPr>
            </a:lvl1pPr>
          </a:lstStyle>
          <a:p>
            <a:r>
              <a:rPr lang="en-US" dirty="0"/>
              <a:t>Click to Edit Master Title Style</a:t>
            </a:r>
          </a:p>
        </p:txBody>
      </p:sp>
      <p:sp>
        <p:nvSpPr>
          <p:cNvPr id="3" name="Content Placeholder 2"/>
          <p:cNvSpPr>
            <a:spLocks noGrp="1"/>
          </p:cNvSpPr>
          <p:nvPr>
            <p:ph idx="1"/>
          </p:nvPr>
        </p:nvSpPr>
        <p:spPr>
          <a:xfrm>
            <a:off x="457200" y="1388962"/>
            <a:ext cx="8229600" cy="4874678"/>
          </a:xfrm>
        </p:spPr>
        <p:txBody>
          <a:bodyPr lIns="0" rIns="0"/>
          <a:lstStyle>
            <a:lvl1pPr>
              <a:spcBef>
                <a:spcPts val="0"/>
              </a:spcBef>
              <a:defRPr sz="2000">
                <a:solidFill>
                  <a:srgbClr val="616161"/>
                </a:solidFill>
                <a:latin typeface="+mn-lt"/>
              </a:defRPr>
            </a:lvl1pPr>
            <a:lvl2pPr marL="687388" indent="-342900">
              <a:spcBef>
                <a:spcPts val="0"/>
              </a:spcBef>
              <a:defRPr sz="1800">
                <a:solidFill>
                  <a:srgbClr val="616161"/>
                </a:solidFill>
                <a:latin typeface="+mn-lt"/>
              </a:defRPr>
            </a:lvl2pPr>
            <a:lvl3pPr marL="914400" indent="-227013">
              <a:spcBef>
                <a:spcPts val="0"/>
              </a:spcBef>
              <a:defRPr sz="1600">
                <a:solidFill>
                  <a:srgbClr val="616161"/>
                </a:solidFill>
                <a:latin typeface="+mn-lt"/>
              </a:defRPr>
            </a:lvl3pPr>
            <a:lvl4pPr marL="1141413" indent="-227013">
              <a:spcBef>
                <a:spcPts val="0"/>
              </a:spcBef>
              <a:defRPr sz="1400">
                <a:solidFill>
                  <a:srgbClr val="616161"/>
                </a:solidFill>
                <a:latin typeface="+mn-lt"/>
              </a:defRPr>
            </a:lvl4pPr>
            <a:lvl5pPr marL="1376363" indent="-234950">
              <a:spcBef>
                <a:spcPts val="0"/>
              </a:spcBef>
              <a:defRPr sz="1400">
                <a:solidFill>
                  <a:srgbClr val="61616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2ABC2F43-B5AD-4DE1-9381-46E6E752AAC7}"/>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1" name="Picture 10">
            <a:extLst>
              <a:ext uri="{FF2B5EF4-FFF2-40B4-BE49-F238E27FC236}">
                <a16:creationId xmlns:a16="http://schemas.microsoft.com/office/drawing/2014/main" id="{9DACAFF6-D00D-4081-8F0C-009BC171BE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4100288485"/>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6CB8EE7-7A74-4EC8-895D-5FDCED5B70D8}"/>
              </a:ext>
            </a:extLst>
          </p:cNvPr>
          <p:cNvGrpSpPr/>
          <p:nvPr userDrawn="1"/>
        </p:nvGrpSpPr>
        <p:grpSpPr>
          <a:xfrm>
            <a:off x="0" y="-1"/>
            <a:ext cx="9144000" cy="301752"/>
            <a:chOff x="0" y="-1"/>
            <a:chExt cx="9144000" cy="301752"/>
          </a:xfrm>
        </p:grpSpPr>
        <p:sp>
          <p:nvSpPr>
            <p:cNvPr id="7" name="Rectangle 6">
              <a:extLst>
                <a:ext uri="{FF2B5EF4-FFF2-40B4-BE49-F238E27FC236}">
                  <a16:creationId xmlns:a16="http://schemas.microsoft.com/office/drawing/2014/main" id="{92BE0859-ABD2-467B-8118-3D1160A5C966}"/>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2959FFB-BE09-4A82-B9F1-88507498D5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777240"/>
          </a:xfrm>
        </p:spPr>
        <p:txBody>
          <a:bodyPr lIns="0" rIns="0" anchor="b" anchorCtr="0">
            <a:normAutofit/>
          </a:bodyPr>
          <a:lstStyle>
            <a:lvl1pPr>
              <a:defRPr sz="3000"/>
            </a:lvl1pPr>
          </a:lstStyle>
          <a:p>
            <a:r>
              <a:rPr lang="en-US" dirty="0"/>
              <a:t>Click to Edit Master Title Style</a:t>
            </a:r>
          </a:p>
        </p:txBody>
      </p:sp>
      <p:sp>
        <p:nvSpPr>
          <p:cNvPr id="10" name="Rectangle 9">
            <a:extLst>
              <a:ext uri="{FF2B5EF4-FFF2-40B4-BE49-F238E27FC236}">
                <a16:creationId xmlns:a16="http://schemas.microsoft.com/office/drawing/2014/main" id="{A648A472-7DF5-422A-946F-A2103C537793}"/>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1" name="Picture 10">
            <a:extLst>
              <a:ext uri="{FF2B5EF4-FFF2-40B4-BE49-F238E27FC236}">
                <a16:creationId xmlns:a16="http://schemas.microsoft.com/office/drawing/2014/main" id="{873FE306-E788-4C8A-8BDD-74761CA294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1056637161"/>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_2 boxe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A497F1C-DDF2-4E8E-9A6A-B3CBD567B9A6}"/>
              </a:ext>
            </a:extLst>
          </p:cNvPr>
          <p:cNvGrpSpPr/>
          <p:nvPr userDrawn="1"/>
        </p:nvGrpSpPr>
        <p:grpSpPr>
          <a:xfrm>
            <a:off x="0" y="-1"/>
            <a:ext cx="9144000" cy="301752"/>
            <a:chOff x="0" y="-1"/>
            <a:chExt cx="9144000" cy="301752"/>
          </a:xfrm>
        </p:grpSpPr>
        <p:sp>
          <p:nvSpPr>
            <p:cNvPr id="9" name="Rectangle 8">
              <a:extLst>
                <a:ext uri="{FF2B5EF4-FFF2-40B4-BE49-F238E27FC236}">
                  <a16:creationId xmlns:a16="http://schemas.microsoft.com/office/drawing/2014/main" id="{AAE5E6AE-B394-4AB0-BBF8-4543F35F64C0}"/>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100D0EC-ACCF-4F03-A786-7FE1E69B99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6" name="Content Placeholder 3"/>
          <p:cNvSpPr>
            <a:spLocks noGrp="1"/>
          </p:cNvSpPr>
          <p:nvPr>
            <p:ph sz="half" idx="2"/>
          </p:nvPr>
        </p:nvSpPr>
        <p:spPr>
          <a:xfrm>
            <a:off x="468775" y="1645920"/>
            <a:ext cx="3977640" cy="4617720"/>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5"/>
          <p:cNvSpPr>
            <a:spLocks noGrp="1"/>
          </p:cNvSpPr>
          <p:nvPr>
            <p:ph sz="quarter" idx="4"/>
          </p:nvPr>
        </p:nvSpPr>
        <p:spPr>
          <a:xfrm>
            <a:off x="4709740" y="1645920"/>
            <a:ext cx="3977640" cy="4617720"/>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E97465B9-8FD0-4804-8987-884C01A87CA8}"/>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1" name="Picture 10">
            <a:extLst>
              <a:ext uri="{FF2B5EF4-FFF2-40B4-BE49-F238E27FC236}">
                <a16:creationId xmlns:a16="http://schemas.microsoft.com/office/drawing/2014/main" id="{8817D92A-8D37-4697-BED3-9A257E25CA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248915142"/>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with Gray Box">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306BF82-0AA9-460E-9894-CCF4373A326E}"/>
              </a:ext>
            </a:extLst>
          </p:cNvPr>
          <p:cNvGrpSpPr/>
          <p:nvPr userDrawn="1"/>
        </p:nvGrpSpPr>
        <p:grpSpPr>
          <a:xfrm>
            <a:off x="0" y="-1"/>
            <a:ext cx="9144000" cy="301752"/>
            <a:chOff x="0" y="-1"/>
            <a:chExt cx="9144000" cy="301752"/>
          </a:xfrm>
        </p:grpSpPr>
        <p:sp>
          <p:nvSpPr>
            <p:cNvPr id="20" name="Rectangle 19">
              <a:extLst>
                <a:ext uri="{FF2B5EF4-FFF2-40B4-BE49-F238E27FC236}">
                  <a16:creationId xmlns:a16="http://schemas.microsoft.com/office/drawing/2014/main" id="{42524E25-D89F-4910-BC93-A6E344B20120}"/>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BA2B9337-5649-476A-A87A-BB32CF99FC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5" name="Content Placeholder 2"/>
          <p:cNvSpPr>
            <a:spLocks noGrp="1"/>
          </p:cNvSpPr>
          <p:nvPr>
            <p:ph sz="half" idx="1"/>
          </p:nvPr>
        </p:nvSpPr>
        <p:spPr>
          <a:xfrm>
            <a:off x="478280" y="1645920"/>
            <a:ext cx="4024270" cy="4617720"/>
          </a:xfrm>
        </p:spPr>
        <p:txBody>
          <a:bodyPr lIns="0" rIns="0"/>
          <a:lstStyle>
            <a:lvl1pPr marL="0" indent="0">
              <a:buNone/>
              <a:defRPr sz="2200">
                <a:solidFill>
                  <a:srgbClr val="616161"/>
                </a:solidFill>
                <a:latin typeface="+mn-lt"/>
              </a:defRPr>
            </a:lvl1pPr>
            <a:lvl2pPr>
              <a:defRPr sz="2000">
                <a:solidFill>
                  <a:srgbClr val="616161"/>
                </a:solidFill>
              </a:defRPr>
            </a:lvl2pPr>
            <a:lvl3pPr>
              <a:defRPr sz="1800">
                <a:solidFill>
                  <a:srgbClr val="616161"/>
                </a:solidFill>
              </a:defRPr>
            </a:lvl3pPr>
            <a:lvl4pPr>
              <a:defRPr sz="1600">
                <a:solidFill>
                  <a:srgbClr val="616161"/>
                </a:solidFill>
              </a:defRPr>
            </a:lvl4pPr>
            <a:lvl5pPr>
              <a:defRPr sz="1400">
                <a:solidFill>
                  <a:srgbClr val="616161"/>
                </a:solidFill>
              </a:defRPr>
            </a:lvl5pPr>
            <a:lvl6pPr>
              <a:defRPr sz="1800"/>
            </a:lvl6pPr>
            <a:lvl7pPr>
              <a:defRPr sz="1800"/>
            </a:lvl7pPr>
            <a:lvl8pPr>
              <a:defRPr sz="1800"/>
            </a:lvl8pPr>
            <a:lvl9pPr>
              <a:defRPr sz="1800"/>
            </a:lvl9pPr>
          </a:lstStyle>
          <a:p>
            <a:pPr lvl="0"/>
            <a:r>
              <a:rPr lang="en-US" dirty="0"/>
              <a:t>Edit Master text styles</a:t>
            </a:r>
          </a:p>
        </p:txBody>
      </p:sp>
      <p:sp>
        <p:nvSpPr>
          <p:cNvPr id="16" name="Content Placeholder 1"/>
          <p:cNvSpPr txBox="1">
            <a:spLocks/>
          </p:cNvSpPr>
          <p:nvPr/>
        </p:nvSpPr>
        <p:spPr>
          <a:xfrm>
            <a:off x="4668781" y="1653316"/>
            <a:ext cx="4041775" cy="4414196"/>
          </a:xfrm>
          <a:prstGeom prst="rect">
            <a:avLst/>
          </a:prstGeom>
          <a:solidFill>
            <a:srgbClr val="F2F2F2"/>
          </a:solidFill>
        </p:spPr>
        <p:txBody>
          <a:bodyPr>
            <a:noAutofit/>
          </a:bodyPr>
          <a:lstStyle/>
          <a:p>
            <a:pPr>
              <a:spcBef>
                <a:spcPts val="300"/>
              </a:spcBef>
              <a:buClr>
                <a:schemeClr val="tx2"/>
              </a:buClr>
              <a:defRPr/>
            </a:pPr>
            <a:endParaRPr lang="en-US" sz="1200" b="1" kern="0" dirty="0">
              <a:solidFill>
                <a:srgbClr val="FF0000"/>
              </a:solidFill>
            </a:endParaRPr>
          </a:p>
        </p:txBody>
      </p:sp>
      <p:cxnSp>
        <p:nvCxnSpPr>
          <p:cNvPr id="17" name="Straight Connector 16"/>
          <p:cNvCxnSpPr/>
          <p:nvPr/>
        </p:nvCxnSpPr>
        <p:spPr>
          <a:xfrm>
            <a:off x="4664418" y="1653376"/>
            <a:ext cx="0" cy="4617720"/>
          </a:xfrm>
          <a:prstGeom prst="line">
            <a:avLst/>
          </a:prstGeom>
          <a:noFill/>
          <a:ln w="9525" cap="flat" cmpd="sng" algn="ctr">
            <a:solidFill>
              <a:srgbClr val="5B9BD5">
                <a:shade val="95000"/>
                <a:satMod val="105000"/>
              </a:srgbClr>
            </a:solidFill>
            <a:prstDash val="solid"/>
          </a:ln>
          <a:effectLst/>
        </p:spPr>
      </p:cxnSp>
      <p:sp>
        <p:nvSpPr>
          <p:cNvPr id="12" name="Content Placeholder 1">
            <a:extLst>
              <a:ext uri="{FF2B5EF4-FFF2-40B4-BE49-F238E27FC236}">
                <a16:creationId xmlns:a16="http://schemas.microsoft.com/office/drawing/2014/main" id="{EB32C6F9-E059-4B37-BE4B-194FA84E1120}"/>
              </a:ext>
            </a:extLst>
          </p:cNvPr>
          <p:cNvSpPr txBox="1">
            <a:spLocks/>
          </p:cNvSpPr>
          <p:nvPr userDrawn="1"/>
        </p:nvSpPr>
        <p:spPr>
          <a:xfrm>
            <a:off x="4668781" y="1653315"/>
            <a:ext cx="4041775" cy="4617720"/>
          </a:xfrm>
          <a:prstGeom prst="rect">
            <a:avLst/>
          </a:prstGeom>
          <a:solidFill>
            <a:srgbClr val="F2F2F2"/>
          </a:solidFill>
        </p:spPr>
        <p:txBody>
          <a:bodyPr>
            <a:noAutofit/>
          </a:bodyPr>
          <a:lstStyle/>
          <a:p>
            <a:pPr>
              <a:spcBef>
                <a:spcPts val="300"/>
              </a:spcBef>
              <a:buClr>
                <a:schemeClr val="tx2"/>
              </a:buClr>
              <a:defRPr/>
            </a:pPr>
            <a:endParaRPr lang="en-US" sz="1200" b="1" kern="0" dirty="0">
              <a:solidFill>
                <a:srgbClr val="FF0000"/>
              </a:solidFill>
            </a:endParaRPr>
          </a:p>
        </p:txBody>
      </p:sp>
      <p:cxnSp>
        <p:nvCxnSpPr>
          <p:cNvPr id="13" name="Straight Connector 12">
            <a:extLst>
              <a:ext uri="{FF2B5EF4-FFF2-40B4-BE49-F238E27FC236}">
                <a16:creationId xmlns:a16="http://schemas.microsoft.com/office/drawing/2014/main" id="{C7757FE4-DDA5-4099-8FF3-8E815EBD0117}"/>
              </a:ext>
            </a:extLst>
          </p:cNvPr>
          <p:cNvCxnSpPr/>
          <p:nvPr userDrawn="1"/>
        </p:nvCxnSpPr>
        <p:spPr>
          <a:xfrm>
            <a:off x="4664418" y="1653314"/>
            <a:ext cx="0" cy="4617720"/>
          </a:xfrm>
          <a:prstGeom prst="line">
            <a:avLst/>
          </a:prstGeom>
          <a:noFill/>
          <a:ln w="9525" cap="flat" cmpd="sng" algn="ctr">
            <a:solidFill>
              <a:srgbClr val="5B9BD5">
                <a:shade val="95000"/>
                <a:satMod val="105000"/>
              </a:srgbClr>
            </a:solidFill>
            <a:prstDash val="solid"/>
          </a:ln>
          <a:effectLst/>
        </p:spPr>
      </p:cxnSp>
      <p:sp>
        <p:nvSpPr>
          <p:cNvPr id="4" name="Content Placeholder 3">
            <a:extLst>
              <a:ext uri="{FF2B5EF4-FFF2-40B4-BE49-F238E27FC236}">
                <a16:creationId xmlns:a16="http://schemas.microsoft.com/office/drawing/2014/main" id="{00F36320-9CF1-4555-A845-69B1CCBCFFB1}"/>
              </a:ext>
            </a:extLst>
          </p:cNvPr>
          <p:cNvSpPr>
            <a:spLocks noGrp="1"/>
          </p:cNvSpPr>
          <p:nvPr>
            <p:ph sz="quarter" idx="10"/>
          </p:nvPr>
        </p:nvSpPr>
        <p:spPr>
          <a:xfrm>
            <a:off x="4812175" y="1747775"/>
            <a:ext cx="3749040" cy="4398382"/>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F2455CB0-7BEE-483E-A9FA-A54815061B3D}"/>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8" name="Picture 17">
            <a:extLst>
              <a:ext uri="{FF2B5EF4-FFF2-40B4-BE49-F238E27FC236}">
                <a16:creationId xmlns:a16="http://schemas.microsoft.com/office/drawing/2014/main" id="{18212A71-4134-4DBB-9F58-9466CC56C7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4125729551"/>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guide id="4" orient="horz" pos="103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_2 Boxes w Bar &amp; Sub Headers">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ED7FB6F-A373-4F1B-9276-A613B8726813}"/>
              </a:ext>
            </a:extLst>
          </p:cNvPr>
          <p:cNvGrpSpPr/>
          <p:nvPr userDrawn="1"/>
        </p:nvGrpSpPr>
        <p:grpSpPr>
          <a:xfrm>
            <a:off x="0" y="-1"/>
            <a:ext cx="9144000" cy="301752"/>
            <a:chOff x="0" y="-1"/>
            <a:chExt cx="9144000" cy="301752"/>
          </a:xfrm>
        </p:grpSpPr>
        <p:sp>
          <p:nvSpPr>
            <p:cNvPr id="12" name="Rectangle 11">
              <a:extLst>
                <a:ext uri="{FF2B5EF4-FFF2-40B4-BE49-F238E27FC236}">
                  <a16:creationId xmlns:a16="http://schemas.microsoft.com/office/drawing/2014/main" id="{E8BD7B03-EE09-4F8A-B93F-251F36E23798}"/>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EE5B6CDD-E964-4E59-A3C1-ABF001F55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3" name="Text Placeholder 2"/>
          <p:cNvSpPr>
            <a:spLocks noGrp="1"/>
          </p:cNvSpPr>
          <p:nvPr>
            <p:ph type="body" idx="1"/>
          </p:nvPr>
        </p:nvSpPr>
        <p:spPr>
          <a:xfrm>
            <a:off x="478280" y="1645920"/>
            <a:ext cx="3977640" cy="502920"/>
          </a:xfrm>
        </p:spPr>
        <p:txBody>
          <a:bodyPr lIns="0" rIns="0" anchor="t">
            <a:normAutofit/>
          </a:bodyPr>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Content Placeholder 3"/>
          <p:cNvSpPr>
            <a:spLocks noGrp="1"/>
          </p:cNvSpPr>
          <p:nvPr>
            <p:ph sz="half" idx="2"/>
          </p:nvPr>
        </p:nvSpPr>
        <p:spPr>
          <a:xfrm>
            <a:off x="478280" y="2229759"/>
            <a:ext cx="3977640" cy="4023360"/>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3"/>
          </p:nvPr>
        </p:nvSpPr>
        <p:spPr>
          <a:xfrm>
            <a:off x="4709883" y="1645920"/>
            <a:ext cx="3977640" cy="502920"/>
          </a:xfrm>
        </p:spPr>
        <p:txBody>
          <a:bodyPr lIns="0" rIns="0" anchor="t">
            <a:normAutofit/>
          </a:bodyPr>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5"/>
          <p:cNvSpPr>
            <a:spLocks noGrp="1"/>
          </p:cNvSpPr>
          <p:nvPr>
            <p:ph sz="quarter" idx="4"/>
          </p:nvPr>
        </p:nvSpPr>
        <p:spPr>
          <a:xfrm>
            <a:off x="4709883" y="2229759"/>
            <a:ext cx="3977640" cy="4023360"/>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72837A1D-868E-45C0-A8EF-C7280F563A22}"/>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9" name="Picture 18">
            <a:extLst>
              <a:ext uri="{FF2B5EF4-FFF2-40B4-BE49-F238E27FC236}">
                <a16:creationId xmlns:a16="http://schemas.microsoft.com/office/drawing/2014/main" id="{97376B27-33DB-4942-A901-F5E2E6B1C30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
        <p:nvSpPr>
          <p:cNvPr id="20" name="Line 9">
            <a:extLst>
              <a:ext uri="{FF2B5EF4-FFF2-40B4-BE49-F238E27FC236}">
                <a16:creationId xmlns:a16="http://schemas.microsoft.com/office/drawing/2014/main" id="{1D37FD45-2CF1-406C-B529-51C7ABCFE331}"/>
              </a:ext>
            </a:extLst>
          </p:cNvPr>
          <p:cNvSpPr>
            <a:spLocks noChangeShapeType="1"/>
          </p:cNvSpPr>
          <p:nvPr userDrawn="1"/>
        </p:nvSpPr>
        <p:spPr bwMode="auto">
          <a:xfrm>
            <a:off x="457200" y="1508760"/>
            <a:ext cx="822960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spTree>
    <p:custDataLst>
      <p:tags r:id="rId1"/>
    </p:custDataLst>
    <p:extLst>
      <p:ext uri="{BB962C8B-B14F-4D97-AF65-F5344CB8AC3E}">
        <p14:creationId xmlns:p14="http://schemas.microsoft.com/office/powerpoint/2010/main" val="1982820443"/>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6"/>
            <a:ext cx="8229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825625"/>
            <a:ext cx="8229600" cy="4351338"/>
          </a:xfrm>
          <a:prstGeom prst="rect">
            <a:avLst/>
          </a:prstGeom>
        </p:spPr>
        <p:txBody>
          <a:bodyPr vert="horz" lIns="91440" tIns="45720" rIns="91440" bIns="45720" rtlCol="0">
            <a:normAutofit/>
          </a:bodyPr>
          <a:lstStyle/>
          <a:p>
            <a:pPr marL="342900" marR="0" lvl="0" indent="-342900"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a:pPr>
            <a:r>
              <a:rPr kumimoji="0" lang="en-US" altLang="en-US" sz="2000" b="0" i="0" u="none" strike="noStrike" kern="1200" cap="none" spc="0" normalizeH="0" baseline="0" noProof="0" dirty="0">
                <a:ln>
                  <a:noFill/>
                </a:ln>
                <a:solidFill>
                  <a:srgbClr val="616161"/>
                </a:solidFill>
                <a:effectLst/>
                <a:uLnTx/>
                <a:uFillTx/>
                <a:latin typeface="Calibri Light" charset="0"/>
                <a:ea typeface="+mn-ea"/>
                <a:cs typeface="+mn-cs"/>
              </a:rPr>
              <a:t>Edit Master text styles</a:t>
            </a:r>
          </a:p>
          <a:p>
            <a:pPr marL="687388" marR="0" lvl="1" indent="-342900" algn="l" defTabSz="914400" rtl="0" eaLnBrk="1" fontAlgn="base" latinLnBrk="0" hangingPunct="1">
              <a:lnSpc>
                <a:spcPct val="100000"/>
              </a:lnSpc>
              <a:spcBef>
                <a:spcPct val="0"/>
              </a:spcBef>
              <a:spcAft>
                <a:spcPts val="600"/>
              </a:spcAft>
              <a:buClr>
                <a:srgbClr val="00529B"/>
              </a:buClr>
              <a:buSzTx/>
              <a:buFont typeface="Verdana" pitchFamily="34" charset="0"/>
              <a:buChar char="–"/>
              <a:tabLst/>
              <a:defRPr/>
            </a:pPr>
            <a:r>
              <a:rPr kumimoji="0" lang="en-US" altLang="en-US" sz="1800" b="0" i="0" u="none" strike="noStrike" kern="1200" cap="none" spc="0" normalizeH="0" baseline="0" noProof="0" dirty="0">
                <a:ln>
                  <a:noFill/>
                </a:ln>
                <a:solidFill>
                  <a:srgbClr val="616161"/>
                </a:solidFill>
                <a:effectLst/>
                <a:uLnTx/>
                <a:uFillTx/>
                <a:latin typeface="Calibri Light" charset="0"/>
                <a:ea typeface="+mn-ea"/>
                <a:cs typeface="+mn-cs"/>
              </a:rPr>
              <a:t>Second level</a:t>
            </a:r>
          </a:p>
          <a:p>
            <a:pPr marL="914400" marR="0" lvl="2" indent="-227013" algn="l" defTabSz="914400" rtl="0" eaLnBrk="1" fontAlgn="base" latinLnBrk="0" hangingPunct="1">
              <a:lnSpc>
                <a:spcPct val="100000"/>
              </a:lnSpc>
              <a:spcBef>
                <a:spcPct val="0"/>
              </a:spcBef>
              <a:spcAft>
                <a:spcPts val="600"/>
              </a:spcAft>
              <a:buClr>
                <a:srgbClr val="00529B"/>
              </a:buClr>
              <a:buSzTx/>
              <a:buFont typeface="Arial" charset="0"/>
              <a:buChar char="•"/>
              <a:tabLst/>
              <a:defRPr/>
            </a:pPr>
            <a:r>
              <a:rPr kumimoji="0" lang="en-US" altLang="en-US" sz="1600" b="0" i="0" u="none" strike="noStrike" kern="1200" cap="none" spc="0" normalizeH="0" baseline="0" noProof="0" dirty="0">
                <a:ln>
                  <a:noFill/>
                </a:ln>
                <a:solidFill>
                  <a:srgbClr val="616161"/>
                </a:solidFill>
                <a:effectLst/>
                <a:uLnTx/>
                <a:uFillTx/>
                <a:latin typeface="Calibri Light" charset="0"/>
                <a:ea typeface="+mn-ea"/>
                <a:cs typeface="+mn-cs"/>
              </a:rPr>
              <a:t>Third level</a:t>
            </a:r>
          </a:p>
          <a:p>
            <a:pPr marL="1141413" marR="0" lvl="3" indent="-227013"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a:pPr>
            <a:r>
              <a:rPr kumimoji="0" lang="en-US" altLang="en-US" sz="1400" b="0" i="0" u="none" strike="noStrike" kern="1200" cap="none" spc="0" normalizeH="0" baseline="0" noProof="0" dirty="0">
                <a:ln>
                  <a:noFill/>
                </a:ln>
                <a:solidFill>
                  <a:srgbClr val="616161"/>
                </a:solidFill>
                <a:effectLst/>
                <a:uLnTx/>
                <a:uFillTx/>
                <a:latin typeface="Calibri Light" charset="0"/>
                <a:ea typeface="+mn-ea"/>
                <a:cs typeface="+mn-cs"/>
              </a:rPr>
              <a:t>Fourth level</a:t>
            </a:r>
          </a:p>
          <a:p>
            <a:pPr marL="1376363" marR="0" lvl="4" indent="-234950" algn="l" defTabSz="914400" rtl="0" eaLnBrk="1" fontAlgn="base" latinLnBrk="0" hangingPunct="1">
              <a:lnSpc>
                <a:spcPct val="100000"/>
              </a:lnSpc>
              <a:spcBef>
                <a:spcPct val="0"/>
              </a:spcBef>
              <a:spcAft>
                <a:spcPts val="600"/>
              </a:spcAft>
              <a:buClr>
                <a:srgbClr val="00529B"/>
              </a:buClr>
              <a:buSzPct val="90000"/>
              <a:buFont typeface="Wingdings" pitchFamily="2" charset="2"/>
              <a:buChar char="§"/>
              <a:tabLst/>
              <a:defRPr/>
            </a:pPr>
            <a:r>
              <a:rPr kumimoji="0" lang="en-US" altLang="en-US" sz="1400" b="0" i="0" u="none" strike="noStrike" kern="1200" cap="none" spc="0" normalizeH="0" baseline="0" noProof="0" dirty="0">
                <a:ln>
                  <a:noFill/>
                </a:ln>
                <a:solidFill>
                  <a:srgbClr val="616161"/>
                </a:solidFill>
                <a:effectLst/>
                <a:uLnTx/>
                <a:uFillTx/>
                <a:latin typeface="Calibri Light" charset="0"/>
                <a:ea typeface="+mn-ea"/>
                <a:cs typeface="+mn-cs"/>
              </a:rPr>
              <a:t>Fifth level</a:t>
            </a:r>
          </a:p>
        </p:txBody>
      </p:sp>
    </p:spTree>
    <p:extLst>
      <p:ext uri="{BB962C8B-B14F-4D97-AF65-F5344CB8AC3E}">
        <p14:creationId xmlns:p14="http://schemas.microsoft.com/office/powerpoint/2010/main" val="65517526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0" r:id="rId3"/>
    <p:sldLayoutId id="2147483693" r:id="rId4"/>
    <p:sldLayoutId id="2147483678" r:id="rId5"/>
    <p:sldLayoutId id="2147483689" r:id="rId6"/>
    <p:sldLayoutId id="2147483679" r:id="rId7"/>
    <p:sldLayoutId id="2147483680" r:id="rId8"/>
    <p:sldLayoutId id="2147483681" r:id="rId9"/>
    <p:sldLayoutId id="2147483684" r:id="rId10"/>
    <p:sldLayoutId id="2147483685" r:id="rId11"/>
    <p:sldLayoutId id="2147483686" r:id="rId12"/>
    <p:sldLayoutId id="2147483687" r:id="rId13"/>
    <p:sldLayoutId id="2147483682" r:id="rId14"/>
    <p:sldLayoutId id="2147483696" r:id="rId15"/>
    <p:sldLayoutId id="2147483683" r:id="rId16"/>
    <p:sldLayoutId id="2147483697" r:id="rId17"/>
  </p:sldLayoutIdLst>
  <p:txStyles>
    <p:titleStyle>
      <a:lvl1pPr algn="l" defTabSz="914400" rtl="0" eaLnBrk="1" latinLnBrk="0" hangingPunct="1">
        <a:lnSpc>
          <a:spcPct val="90000"/>
        </a:lnSpc>
        <a:spcBef>
          <a:spcPct val="0"/>
        </a:spcBef>
        <a:buNone/>
        <a:defRPr sz="3000" kern="1200">
          <a:solidFill>
            <a:schemeClr val="accent1"/>
          </a:solidFill>
          <a:latin typeface="Century Gothic" panose="020B0502020202020204" pitchFamily="34" charset="0"/>
          <a:ea typeface="+mj-ea"/>
          <a:cs typeface="+mj-cs"/>
        </a:defRPr>
      </a:lvl1pPr>
    </p:titleStyle>
    <p:bodyStyle>
      <a:lvl1pPr marL="342900" marR="0" indent="-342900"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sz="2800" kern="1200">
          <a:solidFill>
            <a:srgbClr val="616161"/>
          </a:solidFill>
          <a:latin typeface="+mj-lt"/>
          <a:ea typeface="+mn-ea"/>
          <a:cs typeface="+mn-cs"/>
        </a:defRPr>
      </a:lvl1pPr>
      <a:lvl2pPr marL="687388" marR="0" indent="-342900" algn="l" defTabSz="914400" rtl="0" eaLnBrk="1" fontAlgn="base" latinLnBrk="0" hangingPunct="1">
        <a:lnSpc>
          <a:spcPct val="100000"/>
        </a:lnSpc>
        <a:spcBef>
          <a:spcPct val="0"/>
        </a:spcBef>
        <a:spcAft>
          <a:spcPts val="600"/>
        </a:spcAft>
        <a:buClr>
          <a:srgbClr val="00529B"/>
        </a:buClr>
        <a:buSzTx/>
        <a:buFont typeface="Verdana" pitchFamily="34" charset="0"/>
        <a:buChar char="–"/>
        <a:tabLst/>
        <a:defRPr sz="2400" kern="1200">
          <a:solidFill>
            <a:srgbClr val="616161"/>
          </a:solidFill>
          <a:latin typeface="+mj-lt"/>
          <a:ea typeface="+mn-ea"/>
          <a:cs typeface="+mn-cs"/>
        </a:defRPr>
      </a:lvl2pPr>
      <a:lvl3pPr marL="914400" marR="0" indent="-227013" algn="l" defTabSz="914400" rtl="0" eaLnBrk="1" fontAlgn="base" latinLnBrk="0" hangingPunct="1">
        <a:lnSpc>
          <a:spcPct val="100000"/>
        </a:lnSpc>
        <a:spcBef>
          <a:spcPct val="0"/>
        </a:spcBef>
        <a:spcAft>
          <a:spcPts val="600"/>
        </a:spcAft>
        <a:buClr>
          <a:srgbClr val="00529B"/>
        </a:buClr>
        <a:buSzTx/>
        <a:buFont typeface="Arial" charset="0"/>
        <a:buChar char="•"/>
        <a:tabLst/>
        <a:defRPr sz="2000" kern="1200">
          <a:solidFill>
            <a:srgbClr val="616161"/>
          </a:solidFill>
          <a:latin typeface="+mj-lt"/>
          <a:ea typeface="+mn-ea"/>
          <a:cs typeface="+mn-cs"/>
        </a:defRPr>
      </a:lvl3pPr>
      <a:lvl4pPr marL="1141413" marR="0" indent="-227013"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sz="1800" kern="1200">
          <a:solidFill>
            <a:srgbClr val="616161"/>
          </a:solidFill>
          <a:latin typeface="+mj-lt"/>
          <a:ea typeface="+mn-ea"/>
          <a:cs typeface="+mn-cs"/>
        </a:defRPr>
      </a:lvl4pPr>
      <a:lvl5pPr marL="1376363" marR="0" indent="-234950" algn="l" defTabSz="914400" rtl="0" eaLnBrk="1" fontAlgn="base" latinLnBrk="0" hangingPunct="1">
        <a:lnSpc>
          <a:spcPct val="100000"/>
        </a:lnSpc>
        <a:spcBef>
          <a:spcPct val="0"/>
        </a:spcBef>
        <a:spcAft>
          <a:spcPts val="600"/>
        </a:spcAft>
        <a:buClr>
          <a:srgbClr val="00529B"/>
        </a:buClr>
        <a:buSzPct val="90000"/>
        <a:buFont typeface="Wingdings" pitchFamily="2" charset="2"/>
        <a:buChar char="§"/>
        <a:tabLst/>
        <a:defRPr sz="1800" kern="1200">
          <a:solidFill>
            <a:srgbClr val="61616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 userDrawn="1">
          <p15:clr>
            <a:srgbClr val="F26B43"/>
          </p15:clr>
        </p15:guide>
        <p15:guide id="3" pos="5472" userDrawn="1">
          <p15:clr>
            <a:srgbClr val="F26B43"/>
          </p15:clr>
        </p15:guide>
        <p15:guide id="4"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revcycleintelligence.com/features/how-hospital-merger-and-acquisition-activity-is-changing-healthcare" TargetMode="External"/><Relationship Id="rId2" Type="http://schemas.openxmlformats.org/officeDocument/2006/relationships/hyperlink" Target="https://www.aei.org/carpe-diem/what-causes-hyperinflation-for-medical-costs-in-the-us-medical-insurance-which-is-the-problem-not-the-solution/"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sv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819406" y="4356100"/>
            <a:ext cx="6159358" cy="995680"/>
          </a:xfrm>
        </p:spPr>
        <p:txBody>
          <a:bodyPr>
            <a:noAutofit/>
          </a:bodyPr>
          <a:lstStyle/>
          <a:p>
            <a:pPr>
              <a:lnSpc>
                <a:spcPct val="95000"/>
              </a:lnSpc>
            </a:pPr>
            <a:r>
              <a:rPr lang="en-US" sz="3200" dirty="0"/>
              <a:t>Reference-Based pricing Plans</a:t>
            </a:r>
          </a:p>
        </p:txBody>
      </p:sp>
      <p:cxnSp>
        <p:nvCxnSpPr>
          <p:cNvPr id="13" name="Straight Connector 12">
            <a:extLst>
              <a:ext uri="{FF2B5EF4-FFF2-40B4-BE49-F238E27FC236}">
                <a16:creationId xmlns:a16="http://schemas.microsoft.com/office/drawing/2014/main" id="{CD4ED9EC-43C5-45B2-97EC-D078CF2E80F3}"/>
              </a:ext>
            </a:extLst>
          </p:cNvPr>
          <p:cNvCxnSpPr>
            <a:cxnSpLocks/>
          </p:cNvCxnSpPr>
          <p:nvPr/>
        </p:nvCxnSpPr>
        <p:spPr>
          <a:xfrm>
            <a:off x="2665976" y="4247290"/>
            <a:ext cx="0" cy="121879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1BE8DD7-F439-47E9-BCA9-F3352E7B1E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7630" y="6078754"/>
            <a:ext cx="2074892" cy="193687"/>
          </a:xfrm>
          <a:prstGeom prst="rect">
            <a:avLst/>
          </a:prstGeom>
        </p:spPr>
      </p:pic>
      <p:sp>
        <p:nvSpPr>
          <p:cNvPr id="15" name="Text Placeholder 4">
            <a:extLst>
              <a:ext uri="{FF2B5EF4-FFF2-40B4-BE49-F238E27FC236}">
                <a16:creationId xmlns:a16="http://schemas.microsoft.com/office/drawing/2014/main" id="{F02B2436-5705-4AC9-B543-6B8ED1C3E01F}"/>
              </a:ext>
            </a:extLst>
          </p:cNvPr>
          <p:cNvSpPr txBox="1">
            <a:spLocks/>
          </p:cNvSpPr>
          <p:nvPr/>
        </p:nvSpPr>
        <p:spPr bwMode="auto">
          <a:xfrm>
            <a:off x="5923720" y="6319642"/>
            <a:ext cx="128016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600"/>
              </a:spcAft>
              <a:buClr>
                <a:srgbClr val="00529B"/>
              </a:buClr>
              <a:buFont typeface="Wingdings" pitchFamily="2" charset="2"/>
              <a:buNone/>
              <a:defRPr sz="1200" b="0" i="0" kern="1200">
                <a:solidFill>
                  <a:srgbClr val="00529B"/>
                </a:solidFill>
                <a:latin typeface="Calibri Light" charset="0"/>
                <a:ea typeface="+mn-ea"/>
                <a:cs typeface="+mn-cs"/>
              </a:defRPr>
            </a:lvl1pPr>
            <a:lvl2pPr marL="687388" indent="-342900" algn="l" rtl="0" eaLnBrk="1" fontAlgn="base" hangingPunct="1">
              <a:spcBef>
                <a:spcPct val="0"/>
              </a:spcBef>
              <a:spcAft>
                <a:spcPts val="600"/>
              </a:spcAft>
              <a:buClr>
                <a:srgbClr val="00529B"/>
              </a:buClr>
              <a:buFont typeface="Verdana" pitchFamily="34" charset="0"/>
              <a:buChar char="–"/>
              <a:defRPr sz="1600" b="0" i="0" kern="1200">
                <a:solidFill>
                  <a:schemeClr val="tx2"/>
                </a:solidFill>
                <a:latin typeface="Calibri Light" charset="0"/>
                <a:ea typeface="+mn-ea"/>
                <a:cs typeface="+mn-cs"/>
              </a:defRPr>
            </a:lvl2pPr>
            <a:lvl3pPr marL="914400" indent="-227013" algn="l" rtl="0" eaLnBrk="1" fontAlgn="base" hangingPunct="1">
              <a:spcBef>
                <a:spcPct val="0"/>
              </a:spcBef>
              <a:spcAft>
                <a:spcPts val="600"/>
              </a:spcAft>
              <a:buClr>
                <a:srgbClr val="00529B"/>
              </a:buClr>
              <a:buFont typeface="Arial" charset="0"/>
              <a:buChar char="•"/>
              <a:defRPr sz="1600" b="0" i="0" kern="1200">
                <a:solidFill>
                  <a:schemeClr val="tx2"/>
                </a:solidFill>
                <a:latin typeface="Calibri Light" charset="0"/>
                <a:ea typeface="+mn-ea"/>
                <a:cs typeface="+mn-cs"/>
              </a:defRPr>
            </a:lvl3pPr>
            <a:lvl4pPr marL="1141413" indent="-227013" algn="l" rtl="0" eaLnBrk="1" fontAlgn="base" hangingPunct="1">
              <a:spcBef>
                <a:spcPct val="0"/>
              </a:spcBef>
              <a:spcAft>
                <a:spcPts val="600"/>
              </a:spcAft>
              <a:buClr>
                <a:srgbClr val="00529B"/>
              </a:buClr>
              <a:buFont typeface="Wingdings" pitchFamily="2" charset="2"/>
              <a:buChar char="§"/>
              <a:defRPr sz="1600" b="0" i="0" kern="1200">
                <a:solidFill>
                  <a:schemeClr val="tx2"/>
                </a:solidFill>
                <a:latin typeface="Calibri Light" charset="0"/>
                <a:ea typeface="+mn-ea"/>
                <a:cs typeface="+mn-cs"/>
              </a:defRPr>
            </a:lvl4pPr>
            <a:lvl5pPr marL="1376363" indent="-234950" algn="l" rtl="0" eaLnBrk="1" fontAlgn="base" hangingPunct="1">
              <a:spcBef>
                <a:spcPct val="0"/>
              </a:spcBef>
              <a:spcAft>
                <a:spcPts val="600"/>
              </a:spcAft>
              <a:buClr>
                <a:srgbClr val="00529B"/>
              </a:buClr>
              <a:buSzPct val="90000"/>
              <a:buFont typeface="Wingdings" pitchFamily="2" charset="2"/>
              <a:buChar char="§"/>
              <a:defRPr sz="1600" b="0" i="0" kern="1200">
                <a:solidFill>
                  <a:schemeClr val="tx2"/>
                </a:solidFill>
                <a:latin typeface="Calibri Light"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200"/>
              </a:spcBef>
              <a:spcAft>
                <a:spcPts val="200"/>
              </a:spcAft>
            </a:pPr>
            <a:r>
              <a:rPr lang="en-US" sz="1100" dirty="0">
                <a:latin typeface="Century Gothic" panose="020B0502020202020204" pitchFamily="34" charset="0"/>
                <a:cs typeface="Helvetica"/>
              </a:rPr>
              <a:t>www.usi.com</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82BD16-6A0C-4DE0-85F6-626DF1A94DF3}"/>
              </a:ext>
            </a:extLst>
          </p:cNvPr>
          <p:cNvPicPr>
            <a:picLocks noChangeAspect="1"/>
          </p:cNvPicPr>
          <p:nvPr/>
        </p:nvPicPr>
        <p:blipFill rotWithShape="1">
          <a:blip r:embed="rId2"/>
          <a:srcRect l="1118" t="1368" r="1645" b="1602"/>
          <a:stretch/>
        </p:blipFill>
        <p:spPr>
          <a:xfrm>
            <a:off x="628650" y="2361462"/>
            <a:ext cx="3801980" cy="2135076"/>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493F7434-12DD-4E43-ADB1-85104E8C7DDC}"/>
              </a:ext>
            </a:extLst>
          </p:cNvPr>
          <p:cNvSpPr>
            <a:spLocks noGrp="1"/>
          </p:cNvSpPr>
          <p:nvPr>
            <p:ph type="title"/>
          </p:nvPr>
        </p:nvSpPr>
        <p:spPr/>
        <p:txBody>
          <a:bodyPr/>
          <a:lstStyle/>
          <a:p>
            <a:r>
              <a:rPr lang="en-US" dirty="0"/>
              <a:t>USI’s RBP Interactive Guidance Tool</a:t>
            </a:r>
          </a:p>
        </p:txBody>
      </p:sp>
      <p:sp>
        <p:nvSpPr>
          <p:cNvPr id="11" name="Rectangle 10">
            <a:extLst>
              <a:ext uri="{FF2B5EF4-FFF2-40B4-BE49-F238E27FC236}">
                <a16:creationId xmlns:a16="http://schemas.microsoft.com/office/drawing/2014/main" id="{25C4B3AD-CC31-4C16-8180-9BD7666A3319}"/>
              </a:ext>
            </a:extLst>
          </p:cNvPr>
          <p:cNvSpPr/>
          <p:nvPr/>
        </p:nvSpPr>
        <p:spPr>
          <a:xfrm>
            <a:off x="6057900" y="2738424"/>
            <a:ext cx="2457450" cy="2831544"/>
          </a:xfrm>
          <a:prstGeom prst="rect">
            <a:avLst/>
          </a:prstGeom>
          <a:solidFill>
            <a:srgbClr val="CEDF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spAutoFit/>
          </a:bodyPr>
          <a:lstStyle/>
          <a:p>
            <a:pPr marL="177800" marR="0" lvl="0" indent="-177800" algn="l" defTabSz="457200" rtl="0" eaLnBrk="1" fontAlgn="auto" latinLnBrk="0" hangingPunct="1">
              <a:spcAft>
                <a:spcPts val="1200"/>
              </a:spcAft>
              <a:buClr>
                <a:srgbClr val="00529B"/>
              </a:buClr>
              <a:buSzTx/>
              <a:buFont typeface="Wingdings" panose="05000000000000000000" pitchFamily="2" charset="2"/>
              <a:buChar char="§"/>
              <a:tabLst/>
              <a:defRPr/>
            </a:pPr>
            <a:r>
              <a:rPr kumimoji="0" lang="en-US" sz="1300" b="0" i="0" u="none" strike="noStrike" kern="1200" cap="none" spc="-20" normalizeH="0" baseline="0" noProof="0" dirty="0">
                <a:ln>
                  <a:noFill/>
                </a:ln>
                <a:solidFill>
                  <a:srgbClr val="000000">
                    <a:lumMod val="85000"/>
                    <a:lumOff val="15000"/>
                  </a:srgbClr>
                </a:solidFill>
                <a:effectLst/>
                <a:uLnTx/>
                <a:uFillTx/>
                <a:latin typeface="Calibri Light"/>
                <a:ea typeface="+mn-ea"/>
                <a:cs typeface="+mn-cs"/>
              </a:rPr>
              <a:t>Unique tool provides employers with a detailed comparison of traditional reimbursement models to RBP models as well as an overview of what makes a RBP plan successful.</a:t>
            </a:r>
          </a:p>
          <a:p>
            <a:pPr marL="177800" indent="-177800">
              <a:spcAft>
                <a:spcPts val="1200"/>
              </a:spcAft>
              <a:buClr>
                <a:srgbClr val="00529B"/>
              </a:buClr>
              <a:buFont typeface="Wingdings" panose="05000000000000000000" pitchFamily="2" charset="2"/>
              <a:buChar char="§"/>
              <a:defRPr/>
            </a:pPr>
            <a:r>
              <a:rPr kumimoji="0" lang="en-US" sz="1300" b="0" i="0" u="none" strike="noStrike" kern="1200" cap="none" spc="-20" normalizeH="0" baseline="0" noProof="0" dirty="0">
                <a:ln>
                  <a:noFill/>
                </a:ln>
                <a:solidFill>
                  <a:srgbClr val="000000">
                    <a:lumMod val="85000"/>
                    <a:lumOff val="15000"/>
                  </a:srgbClr>
                </a:solidFill>
                <a:effectLst/>
                <a:uLnTx/>
                <a:uFillTx/>
                <a:latin typeface="Calibri Light"/>
                <a:ea typeface="+mn-ea"/>
                <a:cs typeface="+mn-cs"/>
              </a:rPr>
              <a:t>An interactive questionnaire  generates a scorecard which identifies both the employer and employees’ readiness for an RBP plan. </a:t>
            </a:r>
          </a:p>
        </p:txBody>
      </p:sp>
      <p:sp>
        <p:nvSpPr>
          <p:cNvPr id="12" name="Rectangle 11">
            <a:extLst>
              <a:ext uri="{FF2B5EF4-FFF2-40B4-BE49-F238E27FC236}">
                <a16:creationId xmlns:a16="http://schemas.microsoft.com/office/drawing/2014/main" id="{5EBE3F91-5124-432B-849C-B7E0AB06C076}"/>
              </a:ext>
            </a:extLst>
          </p:cNvPr>
          <p:cNvSpPr/>
          <p:nvPr/>
        </p:nvSpPr>
        <p:spPr>
          <a:xfrm>
            <a:off x="628650" y="1478692"/>
            <a:ext cx="7886700" cy="492443"/>
          </a:xfrm>
          <a:prstGeom prst="rect">
            <a:avLst/>
          </a:prstGeom>
        </p:spPr>
        <p:txBody>
          <a:bodyPr wrap="square" lIns="0" tIns="0" rIns="0" bIns="0">
            <a:spAutoFit/>
          </a:bodyPr>
          <a:lstStyle/>
          <a:p>
            <a:pPr algn="ctr" defTabSz="1005840" fontAlgn="base">
              <a:spcBef>
                <a:spcPct val="20000"/>
              </a:spcBef>
              <a:spcAft>
                <a:spcPct val="0"/>
              </a:spcAft>
              <a:buClr>
                <a:srgbClr val="1B5599"/>
              </a:buClr>
              <a:buSzPct val="90000"/>
            </a:pPr>
            <a:r>
              <a:rPr lang="en-US" sz="1600" dirty="0">
                <a:solidFill>
                  <a:srgbClr val="00529B"/>
                </a:solidFill>
                <a:latin typeface="+mj-lt"/>
              </a:rPr>
              <a:t>USI developed this interactive tool to help employers determine </a:t>
            </a:r>
            <a:br>
              <a:rPr lang="en-US" sz="1600" dirty="0">
                <a:solidFill>
                  <a:srgbClr val="00529B"/>
                </a:solidFill>
                <a:latin typeface="+mj-lt"/>
              </a:rPr>
            </a:br>
            <a:r>
              <a:rPr lang="en-US" sz="1600" dirty="0">
                <a:solidFill>
                  <a:srgbClr val="00529B"/>
                </a:solidFill>
                <a:latin typeface="+mj-lt"/>
              </a:rPr>
              <a:t>their readiness for Reference-Based Pricing plans.</a:t>
            </a:r>
          </a:p>
        </p:txBody>
      </p:sp>
      <p:pic>
        <p:nvPicPr>
          <p:cNvPr id="13" name="Picture 12">
            <a:extLst>
              <a:ext uri="{FF2B5EF4-FFF2-40B4-BE49-F238E27FC236}">
                <a16:creationId xmlns:a16="http://schemas.microsoft.com/office/drawing/2014/main" id="{AED630F7-8481-4C80-885B-30CA6C244F84}"/>
              </a:ext>
            </a:extLst>
          </p:cNvPr>
          <p:cNvPicPr>
            <a:picLocks noChangeAspect="1"/>
          </p:cNvPicPr>
          <p:nvPr/>
        </p:nvPicPr>
        <p:blipFill rotWithShape="1">
          <a:blip r:embed="rId3"/>
          <a:srcRect l="527" t="1055" r="1644" b="1520"/>
          <a:stretch/>
        </p:blipFill>
        <p:spPr>
          <a:xfrm>
            <a:off x="1627270" y="3236810"/>
            <a:ext cx="3801980" cy="213747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95F0564-C2E8-446B-8C90-50D60CE044A9}"/>
              </a:ext>
            </a:extLst>
          </p:cNvPr>
          <p:cNvPicPr>
            <a:picLocks noChangeAspect="1"/>
          </p:cNvPicPr>
          <p:nvPr/>
        </p:nvPicPr>
        <p:blipFill rotWithShape="1">
          <a:blip r:embed="rId4"/>
          <a:srcRect l="894" b="1499"/>
          <a:stretch/>
        </p:blipFill>
        <p:spPr>
          <a:xfrm>
            <a:off x="1127960" y="4305547"/>
            <a:ext cx="3801980" cy="21409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1455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6984C96-0F52-4538-9CCD-A8255257091A}"/>
              </a:ext>
            </a:extLst>
          </p:cNvPr>
          <p:cNvSpPr>
            <a:spLocks noGrp="1"/>
          </p:cNvSpPr>
          <p:nvPr>
            <p:ph type="body" sz="quarter" idx="10"/>
          </p:nvPr>
        </p:nvSpPr>
        <p:spPr/>
        <p:txBody>
          <a:bodyPr anchor="ctr">
            <a:noAutofit/>
          </a:bodyPr>
          <a:lstStyle/>
          <a:p>
            <a:pPr>
              <a:spcBef>
                <a:spcPts val="600"/>
              </a:spcBef>
            </a:pPr>
            <a:r>
              <a:rPr lang="en-US" sz="2000" dirty="0">
                <a:solidFill>
                  <a:srgbClr val="6D6E71"/>
                </a:solidFill>
              </a:rPr>
              <a:t>Setup a meeting to complete the </a:t>
            </a:r>
            <a:r>
              <a:rPr lang="en-US" sz="2000" b="1" i="1" dirty="0"/>
              <a:t>RBP Interactive Guidance Tool</a:t>
            </a:r>
            <a:r>
              <a:rPr lang="en-US" sz="2000" dirty="0">
                <a:solidFill>
                  <a:srgbClr val="6D6E71"/>
                </a:solidFill>
              </a:rPr>
              <a:t>.</a:t>
            </a:r>
          </a:p>
        </p:txBody>
      </p:sp>
    </p:spTree>
    <p:extLst>
      <p:ext uri="{BB962C8B-B14F-4D97-AF65-F5344CB8AC3E}">
        <p14:creationId xmlns:p14="http://schemas.microsoft.com/office/powerpoint/2010/main" val="3519540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AE4D-2DC6-4123-BA81-C87FF7DD7942}"/>
              </a:ext>
            </a:extLst>
          </p:cNvPr>
          <p:cNvSpPr>
            <a:spLocks noGrp="1"/>
          </p:cNvSpPr>
          <p:nvPr>
            <p:ph type="title"/>
          </p:nvPr>
        </p:nvSpPr>
        <p:spPr/>
        <p:txBody>
          <a:bodyPr/>
          <a:lstStyle/>
          <a:p>
            <a:r>
              <a:rPr lang="en-US" dirty="0"/>
              <a:t>Sources and Notes for Charts</a:t>
            </a:r>
          </a:p>
        </p:txBody>
      </p:sp>
      <p:sp>
        <p:nvSpPr>
          <p:cNvPr id="3" name="Content Placeholder 2">
            <a:extLst>
              <a:ext uri="{FF2B5EF4-FFF2-40B4-BE49-F238E27FC236}">
                <a16:creationId xmlns:a16="http://schemas.microsoft.com/office/drawing/2014/main" id="{2C1084BC-AE42-4405-A572-B2C6972B0CA0}"/>
              </a:ext>
            </a:extLst>
          </p:cNvPr>
          <p:cNvSpPr>
            <a:spLocks noGrp="1"/>
          </p:cNvSpPr>
          <p:nvPr>
            <p:ph idx="1"/>
          </p:nvPr>
        </p:nvSpPr>
        <p:spPr/>
        <p:txBody>
          <a:bodyPr>
            <a:noAutofit/>
          </a:bodyPr>
          <a:lstStyle/>
          <a:p>
            <a:pPr>
              <a:spcAft>
                <a:spcPts val="1200"/>
              </a:spcAft>
              <a:buFont typeface="+mj-lt"/>
              <a:buAutoNum type="arabicPeriod"/>
            </a:pPr>
            <a:r>
              <a:rPr lang="en-US" sz="1600" b="1" dirty="0">
                <a:solidFill>
                  <a:srgbClr val="00529B"/>
                </a:solidFill>
              </a:rPr>
              <a:t>Price Increases from 1983 to 2017: CPI for Hospital Services, CPI for Medical Services and CPI for All Items Chart</a:t>
            </a:r>
            <a:br>
              <a:rPr lang="en-US" sz="1600" dirty="0"/>
            </a:br>
            <a:r>
              <a:rPr lang="en-US" sz="1600" b="1" dirty="0"/>
              <a:t>Source: </a:t>
            </a:r>
            <a:r>
              <a:rPr lang="en-US" sz="1600" dirty="0"/>
              <a:t>Perry, M. J. (2018b, June 11). </a:t>
            </a:r>
            <a:r>
              <a:rPr lang="en-US" sz="1600" i="1" dirty="0"/>
              <a:t>What causes hyperinflation for medical costs in the US? Medical insurance, which is the problem, not the solution.</a:t>
            </a:r>
            <a:r>
              <a:rPr lang="en-US" sz="1600" dirty="0"/>
              <a:t> American Enterprise Institute. </a:t>
            </a:r>
            <a:r>
              <a:rPr lang="en-US" sz="1600" dirty="0">
                <a:hlinkClick r:id="rId2"/>
              </a:rPr>
              <a:t>https://www.aei.org/carpe-diem/what-causes-hyperinflation-for-medical-costs-in-the-us-medical-insurance-which-is-the-problem-not-the-solution/</a:t>
            </a:r>
            <a:endParaRPr lang="en-US" sz="1600" dirty="0"/>
          </a:p>
          <a:p>
            <a:pPr>
              <a:spcAft>
                <a:spcPts val="1200"/>
              </a:spcAft>
              <a:buFont typeface="+mj-lt"/>
              <a:buAutoNum type="arabicPeriod"/>
            </a:pPr>
            <a:r>
              <a:rPr lang="en-US" sz="1600" b="1" dirty="0">
                <a:solidFill>
                  <a:srgbClr val="00529B"/>
                </a:solidFill>
              </a:rPr>
              <a:t>Hospital and Health System M&amp;A Activity, 2000-2017 Chart</a:t>
            </a:r>
            <a:br>
              <a:rPr lang="en-US" sz="1600" dirty="0"/>
            </a:br>
            <a:r>
              <a:rPr lang="en-US" sz="1600" b="1" dirty="0"/>
              <a:t>Source: </a:t>
            </a:r>
            <a:r>
              <a:rPr lang="en-US" sz="1600" dirty="0"/>
              <a:t>LaPointe, J. (2018, July 20). How Hospital Merger and Acquisition Activity is Changing Healthcare. Revcycle Intelligence. </a:t>
            </a:r>
            <a:r>
              <a:rPr lang="en-US" sz="1600" dirty="0">
                <a:hlinkClick r:id="rId3"/>
              </a:rPr>
              <a:t>https://revcycleintelligence.com/features/how-hospital-merger-and-acquisition-activity-is-changing-healthcare</a:t>
            </a:r>
            <a:endParaRPr lang="en-US" sz="1600" dirty="0"/>
          </a:p>
          <a:p>
            <a:pPr>
              <a:spcAft>
                <a:spcPts val="1200"/>
              </a:spcAft>
              <a:buFont typeface="+mj-lt"/>
              <a:buAutoNum type="arabicPeriod"/>
            </a:pPr>
            <a:r>
              <a:rPr lang="en-US" sz="1600" b="1" dirty="0">
                <a:solidFill>
                  <a:srgbClr val="00529B"/>
                </a:solidFill>
              </a:rPr>
              <a:t>Health Care Spending as a Percent of GDP, 1980 – 2018 Chart</a:t>
            </a:r>
            <a:br>
              <a:rPr lang="en-US" sz="1600" dirty="0"/>
            </a:br>
            <a:r>
              <a:rPr lang="en-US" sz="1600" b="1" dirty="0"/>
              <a:t>Notes: </a:t>
            </a:r>
            <a:r>
              <a:rPr lang="en-US" sz="1600" dirty="0"/>
              <a:t>Current expenditures on health. Based on System of Health Accounts methodology, with some differences between country methodologies. GDP = gross domestic product. OECD average reflects the average of 36 OECD member countries, including ones not shown here. 2018 data are provisional or estimated. </a:t>
            </a:r>
            <a:br>
              <a:rPr lang="en-US" sz="1600" dirty="0"/>
            </a:br>
            <a:r>
              <a:rPr lang="en-US" sz="1600" b="1" dirty="0"/>
              <a:t>Data:</a:t>
            </a:r>
            <a:r>
              <a:rPr lang="en-US" sz="1600" dirty="0"/>
              <a:t> OECD Health Statistics 2019</a:t>
            </a:r>
            <a:br>
              <a:rPr lang="en-US" sz="1600" dirty="0"/>
            </a:br>
            <a:r>
              <a:rPr lang="en-US" sz="1600" b="1" dirty="0"/>
              <a:t>Source: </a:t>
            </a:r>
            <a:r>
              <a:rPr lang="en-US" sz="1600" dirty="0"/>
              <a:t>Roosa Tikkanen and Melinda K. Abrams, U.S. Health Care from a Global Perspective, 2019: Higher Spending, Worse Outcomes (Commonwealth Fund, Jan. 2020) </a:t>
            </a:r>
          </a:p>
          <a:p>
            <a:pPr marL="0" indent="0">
              <a:spcAft>
                <a:spcPts val="1200"/>
              </a:spcAft>
              <a:buNone/>
            </a:pPr>
            <a:endParaRPr lang="en-US" sz="1600" dirty="0"/>
          </a:p>
        </p:txBody>
      </p:sp>
    </p:spTree>
    <p:extLst>
      <p:ext uri="{BB962C8B-B14F-4D97-AF65-F5344CB8AC3E}">
        <p14:creationId xmlns:p14="http://schemas.microsoft.com/office/powerpoint/2010/main" val="1602301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480"/>
            <a:ext cx="8229600" cy="780707"/>
          </a:xfrm>
        </p:spPr>
        <p:txBody>
          <a:bodyPr>
            <a:normAutofit/>
          </a:bodyPr>
          <a:lstStyle/>
          <a:p>
            <a:r>
              <a:rPr lang="en-US" dirty="0"/>
              <a:t>Hospitals’ Role in Rising US Healthcare Costs</a:t>
            </a:r>
          </a:p>
        </p:txBody>
      </p:sp>
      <p:sp>
        <p:nvSpPr>
          <p:cNvPr id="26" name="Rectangle 25">
            <a:extLst>
              <a:ext uri="{FF2B5EF4-FFF2-40B4-BE49-F238E27FC236}">
                <a16:creationId xmlns:a16="http://schemas.microsoft.com/office/drawing/2014/main" id="{8DB030DA-0D83-484A-BA82-E72380302974}"/>
              </a:ext>
            </a:extLst>
          </p:cNvPr>
          <p:cNvSpPr/>
          <p:nvPr/>
        </p:nvSpPr>
        <p:spPr>
          <a:xfrm>
            <a:off x="381000" y="1401251"/>
            <a:ext cx="8382000" cy="646331"/>
          </a:xfrm>
          <a:prstGeom prst="rect">
            <a:avLst/>
          </a:prstGeom>
        </p:spPr>
        <p:txBody>
          <a:bodyPr wrap="square" lIns="0" tIns="0" rIns="0" bIns="0">
            <a:spAutoFit/>
          </a:bodyPr>
          <a:lstStyle/>
          <a:p>
            <a:pPr marL="0" marR="0" lvl="0" indent="0" algn="ctr" defTabSz="1005840" rtl="0" eaLnBrk="1" fontAlgn="base" latinLnBrk="0" hangingPunct="1">
              <a:lnSpc>
                <a:spcPct val="100000"/>
              </a:lnSpc>
              <a:spcBef>
                <a:spcPct val="20000"/>
              </a:spcBef>
              <a:spcAft>
                <a:spcPct val="0"/>
              </a:spcAft>
              <a:buClr>
                <a:srgbClr val="1B5599"/>
              </a:buClr>
              <a:buSzPct val="90000"/>
              <a:buFontTx/>
              <a:buNone/>
              <a:tabLst/>
              <a:defRPr/>
            </a:pPr>
            <a:r>
              <a:rPr kumimoji="0" lang="en-US" sz="1400" b="0" i="0" u="none" strike="noStrike" kern="1200" cap="none" normalizeH="0" noProof="0" dirty="0">
                <a:ln>
                  <a:noFill/>
                </a:ln>
                <a:solidFill>
                  <a:srgbClr val="00529B"/>
                </a:solidFill>
                <a:effectLst/>
                <a:uLnTx/>
                <a:uFillTx/>
                <a:latin typeface="Century Gothic"/>
                <a:ea typeface="+mn-ea"/>
                <a:cs typeface="+mn-cs"/>
              </a:rPr>
              <a:t>US Healthcare costs are ~50% higher than other developed countries, in part driven by </a:t>
            </a:r>
            <a:br>
              <a:rPr kumimoji="0" lang="en-US" sz="1400" b="0" i="0" u="none" strike="noStrike" kern="1200" cap="none" normalizeH="0" noProof="0" dirty="0">
                <a:ln>
                  <a:noFill/>
                </a:ln>
                <a:solidFill>
                  <a:srgbClr val="00529B"/>
                </a:solidFill>
                <a:effectLst/>
                <a:uLnTx/>
                <a:uFillTx/>
                <a:latin typeface="Century Gothic"/>
                <a:ea typeface="+mn-ea"/>
                <a:cs typeface="+mn-cs"/>
              </a:rPr>
            </a:br>
            <a:r>
              <a:rPr kumimoji="0" lang="en-US" sz="1400" b="0" i="0" u="none" strike="noStrike" kern="1200" cap="none" normalizeH="0" noProof="0" dirty="0">
                <a:ln>
                  <a:noFill/>
                </a:ln>
                <a:solidFill>
                  <a:srgbClr val="00529B"/>
                </a:solidFill>
                <a:effectLst/>
                <a:uLnTx/>
                <a:uFillTx/>
                <a:latin typeface="Century Gothic"/>
                <a:ea typeface="+mn-ea"/>
                <a:cs typeface="+mn-cs"/>
              </a:rPr>
              <a:t>hospital consolidation and acquisition of physician practices, increasing provider</a:t>
            </a:r>
            <a:br>
              <a:rPr kumimoji="0" lang="en-US" sz="1400" b="0" i="0" u="none" strike="noStrike" kern="1200" cap="none" normalizeH="0" noProof="0" dirty="0">
                <a:ln>
                  <a:noFill/>
                </a:ln>
                <a:solidFill>
                  <a:srgbClr val="00529B"/>
                </a:solidFill>
                <a:effectLst/>
                <a:uLnTx/>
                <a:uFillTx/>
                <a:latin typeface="Century Gothic"/>
                <a:ea typeface="+mn-ea"/>
                <a:cs typeface="+mn-cs"/>
              </a:rPr>
            </a:br>
            <a:r>
              <a:rPr kumimoji="0" lang="en-US" sz="1400" b="0" i="0" u="none" strike="noStrike" kern="1200" cap="none" normalizeH="0" noProof="0" dirty="0">
                <a:ln>
                  <a:noFill/>
                </a:ln>
                <a:solidFill>
                  <a:srgbClr val="00529B"/>
                </a:solidFill>
                <a:effectLst/>
                <a:uLnTx/>
                <a:uFillTx/>
                <a:latin typeface="Century Gothic"/>
                <a:ea typeface="+mn-ea"/>
                <a:cs typeface="+mn-cs"/>
              </a:rPr>
              <a:t>negotiating power, resulting in higher reimbursements.</a:t>
            </a:r>
          </a:p>
        </p:txBody>
      </p:sp>
      <p:grpSp>
        <p:nvGrpSpPr>
          <p:cNvPr id="21" name="Group 20">
            <a:extLst>
              <a:ext uri="{FF2B5EF4-FFF2-40B4-BE49-F238E27FC236}">
                <a16:creationId xmlns:a16="http://schemas.microsoft.com/office/drawing/2014/main" id="{8D2ACA13-A47F-44C2-9B15-5B9CF5357A4F}"/>
              </a:ext>
            </a:extLst>
          </p:cNvPr>
          <p:cNvGrpSpPr/>
          <p:nvPr/>
        </p:nvGrpSpPr>
        <p:grpSpPr>
          <a:xfrm>
            <a:off x="548639" y="4363214"/>
            <a:ext cx="3749040" cy="2057400"/>
            <a:chOff x="457201" y="4531610"/>
            <a:chExt cx="4192854" cy="2103120"/>
          </a:xfrm>
        </p:grpSpPr>
        <p:grpSp>
          <p:nvGrpSpPr>
            <p:cNvPr id="18" name="Group 17">
              <a:extLst>
                <a:ext uri="{FF2B5EF4-FFF2-40B4-BE49-F238E27FC236}">
                  <a16:creationId xmlns:a16="http://schemas.microsoft.com/office/drawing/2014/main" id="{5F8E15EC-C347-40F2-A136-070FB6857969}"/>
                </a:ext>
              </a:extLst>
            </p:cNvPr>
            <p:cNvGrpSpPr/>
            <p:nvPr/>
          </p:nvGrpSpPr>
          <p:grpSpPr>
            <a:xfrm>
              <a:off x="548616" y="4578491"/>
              <a:ext cx="4010024" cy="1969582"/>
              <a:chOff x="457200" y="4491834"/>
              <a:chExt cx="4010024" cy="1969582"/>
            </a:xfrm>
          </p:grpSpPr>
          <p:pic>
            <p:nvPicPr>
              <p:cNvPr id="6" name="Picture 5">
                <a:extLst>
                  <a:ext uri="{FF2B5EF4-FFF2-40B4-BE49-F238E27FC236}">
                    <a16:creationId xmlns:a16="http://schemas.microsoft.com/office/drawing/2014/main" id="{20A07D71-FC2C-4A26-915A-241DEDB86188}"/>
                  </a:ext>
                </a:extLst>
              </p:cNvPr>
              <p:cNvPicPr>
                <a:picLocks noChangeAspect="1"/>
              </p:cNvPicPr>
              <p:nvPr/>
            </p:nvPicPr>
            <p:blipFill>
              <a:blip r:embed="rId4"/>
              <a:stretch>
                <a:fillRect/>
              </a:stretch>
            </p:blipFill>
            <p:spPr>
              <a:xfrm>
                <a:off x="457200" y="4775382"/>
                <a:ext cx="4010024" cy="1686034"/>
              </a:xfrm>
              <a:prstGeom prst="rect">
                <a:avLst/>
              </a:prstGeom>
            </p:spPr>
          </p:pic>
          <p:sp>
            <p:nvSpPr>
              <p:cNvPr id="15" name="TextBox 14">
                <a:extLst>
                  <a:ext uri="{FF2B5EF4-FFF2-40B4-BE49-F238E27FC236}">
                    <a16:creationId xmlns:a16="http://schemas.microsoft.com/office/drawing/2014/main" id="{4CB45362-3854-40CE-A350-EA1867BAF235}"/>
                  </a:ext>
                </a:extLst>
              </p:cNvPr>
              <p:cNvSpPr txBox="1"/>
              <p:nvPr/>
            </p:nvSpPr>
            <p:spPr>
              <a:xfrm>
                <a:off x="862012" y="4491834"/>
                <a:ext cx="3200400" cy="338554"/>
              </a:xfrm>
              <a:prstGeom prst="rect">
                <a:avLst/>
              </a:prstGeom>
              <a:noFill/>
            </p:spPr>
            <p:txBody>
              <a:bodyPr wrap="square" lIns="0" tIns="0" rIns="0" bIns="0" rtlCol="0">
                <a:spAutoFit/>
              </a:bodyPr>
              <a:lstStyle/>
              <a:p>
                <a:pPr algn="ctr"/>
                <a:r>
                  <a:rPr lang="en-US" sz="1100" b="1" dirty="0">
                    <a:solidFill>
                      <a:srgbClr val="00529B"/>
                    </a:solidFill>
                  </a:rPr>
                  <a:t>Hospital and Health System M&amp;A Activity,</a:t>
                </a:r>
                <a:br>
                  <a:rPr lang="en-US" sz="1100" b="1" dirty="0">
                    <a:solidFill>
                      <a:srgbClr val="00529B"/>
                    </a:solidFill>
                  </a:rPr>
                </a:br>
                <a:r>
                  <a:rPr lang="en-US" sz="1100" b="1" dirty="0">
                    <a:solidFill>
                      <a:srgbClr val="00529B"/>
                    </a:solidFill>
                  </a:rPr>
                  <a:t>2000-2017 </a:t>
                </a:r>
                <a:r>
                  <a:rPr lang="en-US" sz="1100" b="1" baseline="30000" dirty="0">
                    <a:solidFill>
                      <a:srgbClr val="00529B"/>
                    </a:solidFill>
                  </a:rPr>
                  <a:t>2</a:t>
                </a:r>
              </a:p>
            </p:txBody>
          </p:sp>
        </p:grpSp>
        <p:sp>
          <p:nvSpPr>
            <p:cNvPr id="19" name="Rectangle 18">
              <a:extLst>
                <a:ext uri="{FF2B5EF4-FFF2-40B4-BE49-F238E27FC236}">
                  <a16:creationId xmlns:a16="http://schemas.microsoft.com/office/drawing/2014/main" id="{BDD3F8F3-66E9-497D-A78A-710628C1BEA0}"/>
                </a:ext>
              </a:extLst>
            </p:cNvPr>
            <p:cNvSpPr>
              <a:spLocks noChangeAspect="1"/>
            </p:cNvSpPr>
            <p:nvPr/>
          </p:nvSpPr>
          <p:spPr>
            <a:xfrm>
              <a:off x="457201" y="4531610"/>
              <a:ext cx="4192854" cy="21031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92613810-6557-4812-8614-63EA899F5A0E}"/>
              </a:ext>
            </a:extLst>
          </p:cNvPr>
          <p:cNvGrpSpPr/>
          <p:nvPr/>
        </p:nvGrpSpPr>
        <p:grpSpPr>
          <a:xfrm>
            <a:off x="548639" y="2214796"/>
            <a:ext cx="3749040" cy="2057400"/>
            <a:chOff x="4813935" y="2019300"/>
            <a:chExt cx="3749040" cy="2286000"/>
          </a:xfrm>
        </p:grpSpPr>
        <p:grpSp>
          <p:nvGrpSpPr>
            <p:cNvPr id="25" name="Group 24">
              <a:extLst>
                <a:ext uri="{FF2B5EF4-FFF2-40B4-BE49-F238E27FC236}">
                  <a16:creationId xmlns:a16="http://schemas.microsoft.com/office/drawing/2014/main" id="{4B77DAE2-BA88-449F-8712-638806EC5DE1}"/>
                </a:ext>
              </a:extLst>
            </p:cNvPr>
            <p:cNvGrpSpPr/>
            <p:nvPr/>
          </p:nvGrpSpPr>
          <p:grpSpPr>
            <a:xfrm>
              <a:off x="4904190" y="2065309"/>
              <a:ext cx="3568531" cy="2183173"/>
              <a:chOff x="4904190" y="2065310"/>
              <a:chExt cx="3568531" cy="2183173"/>
            </a:xfrm>
          </p:grpSpPr>
          <p:pic>
            <p:nvPicPr>
              <p:cNvPr id="8" name="Picture 7">
                <a:extLst>
                  <a:ext uri="{FF2B5EF4-FFF2-40B4-BE49-F238E27FC236}">
                    <a16:creationId xmlns:a16="http://schemas.microsoft.com/office/drawing/2014/main" id="{28603160-043F-4F89-B098-39AFE36E0545}"/>
                  </a:ext>
                </a:extLst>
              </p:cNvPr>
              <p:cNvPicPr>
                <a:picLocks noChangeAspect="1"/>
              </p:cNvPicPr>
              <p:nvPr/>
            </p:nvPicPr>
            <p:blipFill>
              <a:blip r:embed="rId5"/>
              <a:stretch>
                <a:fillRect/>
              </a:stretch>
            </p:blipFill>
            <p:spPr>
              <a:xfrm>
                <a:off x="4904190" y="2468423"/>
                <a:ext cx="3568531" cy="1780060"/>
              </a:xfrm>
              <a:prstGeom prst="rect">
                <a:avLst/>
              </a:prstGeom>
            </p:spPr>
          </p:pic>
          <p:sp>
            <p:nvSpPr>
              <p:cNvPr id="17" name="TextBox 16">
                <a:extLst>
                  <a:ext uri="{FF2B5EF4-FFF2-40B4-BE49-F238E27FC236}">
                    <a16:creationId xmlns:a16="http://schemas.microsoft.com/office/drawing/2014/main" id="{C8B5747F-D8A7-4DCA-A67F-C0A12B3B518C}"/>
                  </a:ext>
                </a:extLst>
              </p:cNvPr>
              <p:cNvSpPr txBox="1"/>
              <p:nvPr/>
            </p:nvSpPr>
            <p:spPr>
              <a:xfrm>
                <a:off x="4904190" y="2065310"/>
                <a:ext cx="3568531" cy="338554"/>
              </a:xfrm>
              <a:prstGeom prst="rect">
                <a:avLst/>
              </a:prstGeom>
              <a:noFill/>
            </p:spPr>
            <p:txBody>
              <a:bodyPr wrap="square" lIns="0" tIns="0" rIns="0" bIns="0" rtlCol="0">
                <a:spAutoFit/>
              </a:bodyPr>
              <a:lstStyle/>
              <a:p>
                <a:pPr algn="ctr"/>
                <a:r>
                  <a:rPr lang="en-US" sz="1100" b="1" dirty="0">
                    <a:solidFill>
                      <a:srgbClr val="00529B"/>
                    </a:solidFill>
                  </a:rPr>
                  <a:t>Price Increases from 1983 to 2017: CPI for Hospital Services, </a:t>
                </a:r>
                <a:br>
                  <a:rPr lang="en-US" sz="1100" b="1" dirty="0">
                    <a:solidFill>
                      <a:srgbClr val="00529B"/>
                    </a:solidFill>
                  </a:rPr>
                </a:br>
                <a:r>
                  <a:rPr lang="en-US" sz="1100" b="1" dirty="0">
                    <a:solidFill>
                      <a:srgbClr val="00529B"/>
                    </a:solidFill>
                  </a:rPr>
                  <a:t>CPI for Medical and CPI for All Items </a:t>
                </a:r>
                <a:r>
                  <a:rPr lang="en-US" sz="1100" b="1" baseline="30000" dirty="0">
                    <a:solidFill>
                      <a:srgbClr val="00529B"/>
                    </a:solidFill>
                  </a:rPr>
                  <a:t>1</a:t>
                </a:r>
              </a:p>
            </p:txBody>
          </p:sp>
        </p:grpSp>
        <p:sp>
          <p:nvSpPr>
            <p:cNvPr id="23" name="Rectangle 22">
              <a:extLst>
                <a:ext uri="{FF2B5EF4-FFF2-40B4-BE49-F238E27FC236}">
                  <a16:creationId xmlns:a16="http://schemas.microsoft.com/office/drawing/2014/main" id="{29853FF3-61D6-47E1-9E30-458476615F21}"/>
                </a:ext>
              </a:extLst>
            </p:cNvPr>
            <p:cNvSpPr>
              <a:spLocks noChangeAspect="1"/>
            </p:cNvSpPr>
            <p:nvPr/>
          </p:nvSpPr>
          <p:spPr>
            <a:xfrm>
              <a:off x="4813935" y="2019300"/>
              <a:ext cx="3749040" cy="22860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id="{4582BDA2-A9C3-4059-B40D-DDE18C8F44CB}"/>
              </a:ext>
            </a:extLst>
          </p:cNvPr>
          <p:cNvSpPr/>
          <p:nvPr/>
        </p:nvSpPr>
        <p:spPr>
          <a:xfrm>
            <a:off x="4823120" y="2331708"/>
            <a:ext cx="3749040" cy="1823576"/>
          </a:xfrm>
          <a:prstGeom prst="rect">
            <a:avLst/>
          </a:prstGeom>
          <a:solidFill>
            <a:srgbClr val="CEDF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177800" marR="0" lvl="0" indent="-177800" algn="l" defTabSz="457200" rtl="0" eaLnBrk="1" fontAlgn="auto" latinLnBrk="0" hangingPunct="1">
              <a:lnSpc>
                <a:spcPct val="90000"/>
              </a:lnSpc>
              <a:spcAft>
                <a:spcPts val="300"/>
              </a:spcAft>
              <a:buClr>
                <a:srgbClr val="00529B"/>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lumMod val="85000"/>
                    <a:lumOff val="15000"/>
                  </a:srgbClr>
                </a:solidFill>
                <a:effectLst/>
                <a:uLnTx/>
                <a:uFillTx/>
                <a:latin typeface="Calibri Light" panose="020F0302020204030204" pitchFamily="34" charset="0"/>
                <a:ea typeface="+mn-ea"/>
                <a:cs typeface="Calibri Light" panose="020F0302020204030204" pitchFamily="34" charset="0"/>
              </a:rPr>
              <a:t>Hospital costs represent ~50% of all total employer-based healthcare costs.</a:t>
            </a:r>
          </a:p>
          <a:p>
            <a:pPr marL="177800" marR="0" lvl="0" indent="-177800" algn="l" defTabSz="457200" rtl="0" eaLnBrk="1" fontAlgn="auto" latinLnBrk="0" hangingPunct="1">
              <a:lnSpc>
                <a:spcPct val="90000"/>
              </a:lnSpc>
              <a:spcAft>
                <a:spcPts val="300"/>
              </a:spcAft>
              <a:buClr>
                <a:srgbClr val="00529B"/>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lumMod val="85000"/>
                    <a:lumOff val="15000"/>
                  </a:srgbClr>
                </a:solidFill>
                <a:effectLst/>
                <a:uLnTx/>
                <a:uFillTx/>
                <a:latin typeface="Calibri Light" panose="020F0302020204030204" pitchFamily="34" charset="0"/>
                <a:ea typeface="+mn-ea"/>
                <a:cs typeface="Calibri Light" panose="020F0302020204030204" pitchFamily="34" charset="0"/>
              </a:rPr>
              <a:t>US healthcare costs differences cannot be solely attributed to unhealthy lifestyles or to improved outcomes based on more expensive care.</a:t>
            </a:r>
          </a:p>
          <a:p>
            <a:pPr marL="177800" marR="0" lvl="0" indent="-177800" algn="l" defTabSz="457200" rtl="0" eaLnBrk="1" fontAlgn="auto" latinLnBrk="0" hangingPunct="1">
              <a:lnSpc>
                <a:spcPct val="90000"/>
              </a:lnSpc>
              <a:spcAft>
                <a:spcPts val="300"/>
              </a:spcAft>
              <a:buClr>
                <a:srgbClr val="00529B"/>
              </a:buClr>
              <a:buSzTx/>
              <a:buFont typeface="Wingdings" panose="05000000000000000000" pitchFamily="2" charset="2"/>
              <a:buChar char="§"/>
              <a:tabLst/>
              <a:defRPr/>
            </a:pPr>
            <a:r>
              <a:rPr lang="en-US" sz="1100" dirty="0">
                <a:solidFill>
                  <a:srgbClr val="000000">
                    <a:lumMod val="85000"/>
                    <a:lumOff val="15000"/>
                  </a:srgbClr>
                </a:solidFill>
                <a:latin typeface="Calibri Light" panose="020F0302020204030204" pitchFamily="34" charset="0"/>
                <a:cs typeface="Calibri Light" panose="020F0302020204030204" pitchFamily="34" charset="0"/>
              </a:rPr>
              <a:t>Hospital acquisition of physician practices creates contractually negotiated higher reimbursements by the physician now owned by a hospital.</a:t>
            </a:r>
          </a:p>
          <a:p>
            <a:pPr marL="177800" marR="0" lvl="0" indent="-177800" algn="l" defTabSz="457200" rtl="0" eaLnBrk="1" fontAlgn="auto" latinLnBrk="0" hangingPunct="1">
              <a:lnSpc>
                <a:spcPct val="90000"/>
              </a:lnSpc>
              <a:spcAft>
                <a:spcPts val="300"/>
              </a:spcAft>
              <a:buClr>
                <a:srgbClr val="00529B"/>
              </a:buClr>
              <a:buSzTx/>
              <a:buFont typeface="Wingdings" panose="05000000000000000000" pitchFamily="2" charset="2"/>
              <a:buChar char="§"/>
              <a:tabLst/>
              <a:defRPr/>
            </a:pPr>
            <a:r>
              <a:rPr lang="en-US" sz="1100" dirty="0">
                <a:solidFill>
                  <a:srgbClr val="000000">
                    <a:lumMod val="85000"/>
                    <a:lumOff val="15000"/>
                  </a:srgbClr>
                </a:solidFill>
                <a:latin typeface="Calibri Light" panose="020F0302020204030204" pitchFamily="34" charset="0"/>
                <a:cs typeface="Calibri Light" panose="020F0302020204030204" pitchFamily="34" charset="0"/>
              </a:rPr>
              <a:t>The insurance industry and PPOs have failed to control employer-funded healthcare costs.</a:t>
            </a:r>
            <a:endParaRPr kumimoji="0" lang="en-US" sz="1100" b="0" i="0" u="none" strike="noStrike" kern="1200" cap="none" normalizeH="0" noProof="0" dirty="0">
              <a:ln>
                <a:noFill/>
              </a:ln>
              <a:solidFill>
                <a:srgbClr val="000000">
                  <a:lumMod val="85000"/>
                  <a:lumOff val="15000"/>
                </a:srgbClr>
              </a:solidFill>
              <a:effectLst/>
              <a:uLnTx/>
              <a:uFillTx/>
              <a:latin typeface="Calibri Light" panose="020F0302020204030204" pitchFamily="34" charset="0"/>
              <a:ea typeface="+mn-ea"/>
              <a:cs typeface="Calibri Light" panose="020F0302020204030204" pitchFamily="34" charset="0"/>
            </a:endParaRPr>
          </a:p>
        </p:txBody>
      </p:sp>
      <p:grpSp>
        <p:nvGrpSpPr>
          <p:cNvPr id="10" name="Group 9">
            <a:extLst>
              <a:ext uri="{FF2B5EF4-FFF2-40B4-BE49-F238E27FC236}">
                <a16:creationId xmlns:a16="http://schemas.microsoft.com/office/drawing/2014/main" id="{917950E4-46B1-AA5D-CAB3-E794020E5C4F}"/>
              </a:ext>
            </a:extLst>
          </p:cNvPr>
          <p:cNvGrpSpPr/>
          <p:nvPr/>
        </p:nvGrpSpPr>
        <p:grpSpPr>
          <a:xfrm>
            <a:off x="4574790" y="4272196"/>
            <a:ext cx="3938832" cy="2151136"/>
            <a:chOff x="4439609" y="4416932"/>
            <a:chExt cx="3938832" cy="2151136"/>
          </a:xfrm>
        </p:grpSpPr>
        <p:grpSp>
          <p:nvGrpSpPr>
            <p:cNvPr id="9" name="Group 8">
              <a:extLst>
                <a:ext uri="{FF2B5EF4-FFF2-40B4-BE49-F238E27FC236}">
                  <a16:creationId xmlns:a16="http://schemas.microsoft.com/office/drawing/2014/main" id="{7131A094-4A7D-9104-98EE-9EFFA238901D}"/>
                </a:ext>
              </a:extLst>
            </p:cNvPr>
            <p:cNvGrpSpPr/>
            <p:nvPr/>
          </p:nvGrpSpPr>
          <p:grpSpPr>
            <a:xfrm>
              <a:off x="4439609" y="4416932"/>
              <a:ext cx="3938832" cy="2151136"/>
              <a:chOff x="4439609" y="4416932"/>
              <a:chExt cx="3938832" cy="2151136"/>
            </a:xfrm>
          </p:grpSpPr>
          <p:pic>
            <p:nvPicPr>
              <p:cNvPr id="3" name="Picture 2">
                <a:extLst>
                  <a:ext uri="{FF2B5EF4-FFF2-40B4-BE49-F238E27FC236}">
                    <a16:creationId xmlns:a16="http://schemas.microsoft.com/office/drawing/2014/main" id="{DEB13B6D-6E37-469A-9B08-E8E262B5F6A6}"/>
                  </a:ext>
                </a:extLst>
              </p:cNvPr>
              <p:cNvPicPr>
                <a:picLocks noChangeAspect="1"/>
              </p:cNvPicPr>
              <p:nvPr/>
            </p:nvPicPr>
            <p:blipFill rotWithShape="1">
              <a:blip r:embed="rId6"/>
              <a:srcRect l="1978" t="14773" r="1143" b="13897"/>
              <a:stretch/>
            </p:blipFill>
            <p:spPr>
              <a:xfrm>
                <a:off x="4659642" y="4416932"/>
                <a:ext cx="3718799" cy="1918909"/>
              </a:xfrm>
              <a:prstGeom prst="rect">
                <a:avLst/>
              </a:prstGeom>
            </p:spPr>
          </p:pic>
          <p:pic>
            <p:nvPicPr>
              <p:cNvPr id="4" name="Picture 3">
                <a:extLst>
                  <a:ext uri="{FF2B5EF4-FFF2-40B4-BE49-F238E27FC236}">
                    <a16:creationId xmlns:a16="http://schemas.microsoft.com/office/drawing/2014/main" id="{4641A2EA-77FA-DFD0-64EE-7C803C27EEE5}"/>
                  </a:ext>
                </a:extLst>
              </p:cNvPr>
              <p:cNvPicPr>
                <a:picLocks noChangeAspect="1"/>
              </p:cNvPicPr>
              <p:nvPr/>
            </p:nvPicPr>
            <p:blipFill rotWithShape="1">
              <a:blip r:embed="rId6"/>
              <a:srcRect l="17302" t="9264" r="10223" b="83527"/>
              <a:stretch/>
            </p:blipFill>
            <p:spPr>
              <a:xfrm>
                <a:off x="4755056" y="6335841"/>
                <a:ext cx="3331670" cy="232227"/>
              </a:xfrm>
              <a:prstGeom prst="rect">
                <a:avLst/>
              </a:prstGeom>
            </p:spPr>
          </p:pic>
          <p:sp>
            <p:nvSpPr>
              <p:cNvPr id="5" name="TextBox 4">
                <a:extLst>
                  <a:ext uri="{FF2B5EF4-FFF2-40B4-BE49-F238E27FC236}">
                    <a16:creationId xmlns:a16="http://schemas.microsoft.com/office/drawing/2014/main" id="{9CA80A85-87E0-4BF9-8A6E-1C86603C07F0}"/>
                  </a:ext>
                </a:extLst>
              </p:cNvPr>
              <p:cNvSpPr txBox="1"/>
              <p:nvPr/>
            </p:nvSpPr>
            <p:spPr>
              <a:xfrm rot="16200000">
                <a:off x="3654912" y="5276496"/>
                <a:ext cx="1800225" cy="230832"/>
              </a:xfrm>
              <a:prstGeom prst="rect">
                <a:avLst/>
              </a:prstGeom>
              <a:noFill/>
            </p:spPr>
            <p:txBody>
              <a:bodyPr wrap="square" rtlCol="0">
                <a:spAutoFit/>
              </a:bodyPr>
              <a:lstStyle/>
              <a:p>
                <a:pPr algn="ctr"/>
                <a:r>
                  <a:rPr lang="en-US" sz="900" dirty="0"/>
                  <a:t>Cumulative Increases</a:t>
                </a:r>
              </a:p>
            </p:txBody>
          </p:sp>
        </p:grpSp>
        <p:sp>
          <p:nvSpPr>
            <p:cNvPr id="7" name="TextBox 6">
              <a:extLst>
                <a:ext uri="{FF2B5EF4-FFF2-40B4-BE49-F238E27FC236}">
                  <a16:creationId xmlns:a16="http://schemas.microsoft.com/office/drawing/2014/main" id="{69B6B541-7489-E44D-E0BE-22E55E4F174E}"/>
                </a:ext>
              </a:extLst>
            </p:cNvPr>
            <p:cNvSpPr txBox="1"/>
            <p:nvPr/>
          </p:nvSpPr>
          <p:spPr>
            <a:xfrm>
              <a:off x="4874934" y="4416932"/>
              <a:ext cx="2887941" cy="553998"/>
            </a:xfrm>
            <a:prstGeom prst="rect">
              <a:avLst/>
            </a:prstGeom>
            <a:noFill/>
          </p:spPr>
          <p:txBody>
            <a:bodyPr wrap="square" rtlCol="0">
              <a:spAutoFit/>
            </a:bodyPr>
            <a:lstStyle/>
            <a:p>
              <a:r>
                <a:rPr lang="en-US" sz="1000" b="1" dirty="0">
                  <a:solidFill>
                    <a:srgbClr val="00529B"/>
                  </a:solidFill>
                </a:rPr>
                <a:t>Cumulative Increases in Family Premiums, Worker Contributions to Family Premiums, Inflation, and Workers’ Earnings, 1999-2022</a:t>
              </a:r>
              <a:endParaRPr lang="en-US" sz="1000" dirty="0">
                <a:solidFill>
                  <a:srgbClr val="00529B"/>
                </a:solidFill>
              </a:endParaRPr>
            </a:p>
          </p:txBody>
        </p:sp>
      </p:grpSp>
    </p:spTree>
    <p:custDataLst>
      <p:tags r:id="rId1"/>
    </p:custDataLst>
    <p:extLst>
      <p:ext uri="{BB962C8B-B14F-4D97-AF65-F5344CB8AC3E}">
        <p14:creationId xmlns:p14="http://schemas.microsoft.com/office/powerpoint/2010/main" val="335432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with PPO Network Model</a:t>
            </a:r>
          </a:p>
        </p:txBody>
      </p:sp>
      <p:sp>
        <p:nvSpPr>
          <p:cNvPr id="4" name="TextBox 3">
            <a:extLst>
              <a:ext uri="{FF2B5EF4-FFF2-40B4-BE49-F238E27FC236}">
                <a16:creationId xmlns:a16="http://schemas.microsoft.com/office/drawing/2014/main" id="{D3B9D203-16BD-4626-BD36-995BDC3D8EB4}"/>
              </a:ext>
            </a:extLst>
          </p:cNvPr>
          <p:cNvSpPr txBox="1"/>
          <p:nvPr/>
        </p:nvSpPr>
        <p:spPr>
          <a:xfrm>
            <a:off x="464949" y="1455379"/>
            <a:ext cx="8214102" cy="492443"/>
          </a:xfrm>
          <a:prstGeom prst="rect">
            <a:avLst/>
          </a:prstGeom>
          <a:noFill/>
        </p:spPr>
        <p:txBody>
          <a:bodyPr wrap="square" lIns="0" tIns="0" rIns="0" bIns="0" rtlCol="0">
            <a:spAutoFit/>
          </a:bodyPr>
          <a:lstStyle>
            <a:defPPr>
              <a:defRPr lang="en-US"/>
            </a:defPPr>
            <a:lvl1pPr algn="ctr" defTabSz="1005840" fontAlgn="base">
              <a:spcBef>
                <a:spcPct val="20000"/>
              </a:spcBef>
              <a:spcAft>
                <a:spcPct val="0"/>
              </a:spcAft>
              <a:buClr>
                <a:srgbClr val="1B5599"/>
              </a:buClr>
              <a:buSzPct val="90000"/>
              <a:defRPr sz="1600">
                <a:solidFill>
                  <a:srgbClr val="09549B"/>
                </a:solidFill>
                <a:latin typeface="Century Gothic" panose="020B0502020202020204" pitchFamily="34" charset="0"/>
              </a:defRPr>
            </a:lvl1pPr>
          </a:lstStyle>
          <a:p>
            <a:r>
              <a:rPr lang="en-US" spc="-20" dirty="0"/>
              <a:t>Traditional PPO networks negotiate hospital discounts from arbitrary </a:t>
            </a:r>
            <a:br>
              <a:rPr lang="en-US" spc="-20" dirty="0"/>
            </a:br>
            <a:r>
              <a:rPr lang="en-US" spc="-20" dirty="0"/>
              <a:t>and inflated “billed charges,” with less emphasis on actual cost.</a:t>
            </a:r>
          </a:p>
        </p:txBody>
      </p:sp>
      <p:sp>
        <p:nvSpPr>
          <p:cNvPr id="44" name="TextBox 43">
            <a:extLst>
              <a:ext uri="{FF2B5EF4-FFF2-40B4-BE49-F238E27FC236}">
                <a16:creationId xmlns:a16="http://schemas.microsoft.com/office/drawing/2014/main" id="{54AD6F10-A1DB-4DD5-B449-4F1D902CC824}"/>
              </a:ext>
            </a:extLst>
          </p:cNvPr>
          <p:cNvSpPr txBox="1"/>
          <p:nvPr/>
        </p:nvSpPr>
        <p:spPr>
          <a:xfrm>
            <a:off x="1901578" y="2176009"/>
            <a:ext cx="2462725"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Century Gothic" panose="020B0502020202020204" pitchFamily="34" charset="0"/>
                <a:ea typeface="+mn-ea"/>
                <a:cs typeface="+mn-cs"/>
              </a:rPr>
              <a:t>EXAMPLE:</a:t>
            </a:r>
            <a:endParaRPr kumimoji="0" lang="en-US" sz="1100" i="0" u="none" strike="noStrike" kern="1200" cap="none" spc="0" normalizeH="0" baseline="0" noProof="0" dirty="0">
              <a:ln>
                <a:noFill/>
              </a:ln>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effectLst/>
                <a:uLnTx/>
                <a:uFillTx/>
                <a:latin typeface="Century Gothic" panose="020B0502020202020204" pitchFamily="34" charset="0"/>
                <a:ea typeface="+mn-ea"/>
                <a:cs typeface="+mn-cs"/>
              </a:rPr>
              <a:t>Cost of MRI at two different </a:t>
            </a:r>
            <a:br>
              <a:rPr kumimoji="0" lang="en-US" sz="1200" i="0" u="none" strike="noStrike" kern="1200" cap="none" spc="0" normalizeH="0" baseline="0" noProof="0" dirty="0">
                <a:ln>
                  <a:noFill/>
                </a:ln>
                <a:effectLst/>
                <a:uLnTx/>
                <a:uFillTx/>
                <a:latin typeface="Century Gothic" panose="020B0502020202020204" pitchFamily="34" charset="0"/>
                <a:ea typeface="+mn-ea"/>
                <a:cs typeface="+mn-cs"/>
              </a:rPr>
            </a:br>
            <a:r>
              <a:rPr kumimoji="0" lang="en-US" sz="1200" i="0" u="none" strike="noStrike" kern="1200" cap="none" spc="0" normalizeH="0" baseline="0" noProof="0" dirty="0">
                <a:ln>
                  <a:noFill/>
                </a:ln>
                <a:effectLst/>
                <a:uLnTx/>
                <a:uFillTx/>
                <a:latin typeface="Century Gothic" panose="020B0502020202020204" pitchFamily="34" charset="0"/>
                <a:ea typeface="+mn-ea"/>
                <a:cs typeface="+mn-cs"/>
              </a:rPr>
              <a:t>In-Network Hospitals</a:t>
            </a:r>
          </a:p>
        </p:txBody>
      </p:sp>
      <p:grpSp>
        <p:nvGrpSpPr>
          <p:cNvPr id="3" name="Group 2">
            <a:extLst>
              <a:ext uri="{FF2B5EF4-FFF2-40B4-BE49-F238E27FC236}">
                <a16:creationId xmlns:a16="http://schemas.microsoft.com/office/drawing/2014/main" id="{C3ACB359-D5F1-4F72-8FED-D96E26A5D662}"/>
              </a:ext>
            </a:extLst>
          </p:cNvPr>
          <p:cNvGrpSpPr/>
          <p:nvPr/>
        </p:nvGrpSpPr>
        <p:grpSpPr>
          <a:xfrm>
            <a:off x="844948" y="2822339"/>
            <a:ext cx="4575984" cy="2642399"/>
            <a:chOff x="844948" y="3158906"/>
            <a:chExt cx="4575984" cy="2340583"/>
          </a:xfrm>
        </p:grpSpPr>
        <p:sp>
          <p:nvSpPr>
            <p:cNvPr id="47" name="Rectangle 46">
              <a:extLst>
                <a:ext uri="{FF2B5EF4-FFF2-40B4-BE49-F238E27FC236}">
                  <a16:creationId xmlns:a16="http://schemas.microsoft.com/office/drawing/2014/main" id="{4B77697F-82F1-45F0-B29F-2532F9D03823}"/>
                </a:ext>
              </a:extLst>
            </p:cNvPr>
            <p:cNvSpPr/>
            <p:nvPr/>
          </p:nvSpPr>
          <p:spPr>
            <a:xfrm>
              <a:off x="848932" y="5098182"/>
              <a:ext cx="4572000" cy="40130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2" name="Graphic 31" descr="Building">
              <a:extLst>
                <a:ext uri="{FF2B5EF4-FFF2-40B4-BE49-F238E27FC236}">
                  <a16:creationId xmlns:a16="http://schemas.microsoft.com/office/drawing/2014/main" id="{CD17A324-EF5A-49E0-8A9B-A4871EAA76E1}"/>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2484" y="3158906"/>
              <a:ext cx="640080" cy="549593"/>
            </a:xfrm>
            <a:prstGeom prst="rect">
              <a:avLst/>
            </a:prstGeom>
          </p:spPr>
        </p:pic>
        <p:pic>
          <p:nvPicPr>
            <p:cNvPr id="33" name="Graphic 32" descr="Building">
              <a:extLst>
                <a:ext uri="{FF2B5EF4-FFF2-40B4-BE49-F238E27FC236}">
                  <a16:creationId xmlns:a16="http://schemas.microsoft.com/office/drawing/2014/main" id="{640F5453-DC89-4829-AAE5-A1F2F458E3AE}"/>
                </a:ext>
              </a:extLst>
            </p:cNvPr>
            <p:cNvPicPr>
              <a:picLocks/>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28961" y="3158906"/>
              <a:ext cx="640080" cy="549593"/>
            </a:xfrm>
            <a:prstGeom prst="rect">
              <a:avLst/>
            </a:prstGeom>
          </p:spPr>
        </p:pic>
        <p:sp>
          <p:nvSpPr>
            <p:cNvPr id="34" name="TextBox 33">
              <a:extLst>
                <a:ext uri="{FF2B5EF4-FFF2-40B4-BE49-F238E27FC236}">
                  <a16:creationId xmlns:a16="http://schemas.microsoft.com/office/drawing/2014/main" id="{7A81FCF2-6365-4684-8DF8-28A865949C30}"/>
                </a:ext>
              </a:extLst>
            </p:cNvPr>
            <p:cNvSpPr txBox="1"/>
            <p:nvPr/>
          </p:nvSpPr>
          <p:spPr>
            <a:xfrm>
              <a:off x="1034158" y="3714955"/>
              <a:ext cx="1034672" cy="501676"/>
            </a:xfrm>
            <a:prstGeom prst="rect">
              <a:avLst/>
            </a:prstGeom>
            <a:noFill/>
          </p:spPr>
          <p:txBody>
            <a:bodyPr wrap="square"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In-Network</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Hospital A</a:t>
              </a:r>
            </a:p>
          </p:txBody>
        </p:sp>
        <p:sp>
          <p:nvSpPr>
            <p:cNvPr id="35" name="TextBox 34">
              <a:extLst>
                <a:ext uri="{FF2B5EF4-FFF2-40B4-BE49-F238E27FC236}">
                  <a16:creationId xmlns:a16="http://schemas.microsoft.com/office/drawing/2014/main" id="{CFB3774E-B91E-4E94-8A8A-E1933423A363}"/>
                </a:ext>
              </a:extLst>
            </p:cNvPr>
            <p:cNvSpPr txBox="1"/>
            <p:nvPr/>
          </p:nvSpPr>
          <p:spPr>
            <a:xfrm>
              <a:off x="4230635" y="3714959"/>
              <a:ext cx="1034672" cy="501676"/>
            </a:xfrm>
            <a:prstGeom prst="rect">
              <a:avLst/>
            </a:prstGeom>
            <a:noFill/>
          </p:spPr>
          <p:txBody>
            <a:bodyPr wrap="square"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In-Network Hospital B</a:t>
              </a:r>
            </a:p>
          </p:txBody>
        </p:sp>
        <p:sp>
          <p:nvSpPr>
            <p:cNvPr id="36" name="TextBox 35">
              <a:extLst>
                <a:ext uri="{FF2B5EF4-FFF2-40B4-BE49-F238E27FC236}">
                  <a16:creationId xmlns:a16="http://schemas.microsoft.com/office/drawing/2014/main" id="{A97CE985-FBB7-4898-A35E-E69805C4E8A3}"/>
                </a:ext>
              </a:extLst>
            </p:cNvPr>
            <p:cNvSpPr txBox="1"/>
            <p:nvPr/>
          </p:nvSpPr>
          <p:spPr>
            <a:xfrm>
              <a:off x="2109275" y="4389178"/>
              <a:ext cx="2043347" cy="1029319"/>
            </a:xfrm>
            <a:prstGeom prst="rect">
              <a:avLst/>
            </a:prstGeom>
            <a:noFill/>
          </p:spPr>
          <p:txBody>
            <a:bodyPr wrap="square" lIns="0" tIns="0" rIns="0" bIns="0"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Billed Charge</a:t>
              </a:r>
            </a:p>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PPO Network Discount</a:t>
              </a:r>
            </a:p>
            <a:p>
              <a:pPr marL="0" marR="0" lvl="0" indent="0" algn="ctr" defTabSz="914400" rtl="0" eaLnBrk="1" fontAlgn="auto" latinLnBrk="0" hangingPunct="1">
                <a:lnSpc>
                  <a:spcPct val="95000"/>
                </a:lnSpc>
                <a:spcBef>
                  <a:spcPts val="0"/>
                </a:spcBef>
                <a:spcAft>
                  <a:spcPts val="0"/>
                </a:spcAft>
                <a:buClrTx/>
                <a:buSzTx/>
                <a:buFontTx/>
                <a:buNone/>
                <a:tabLst/>
                <a:defRPr/>
              </a:pPr>
              <a:endParaRPr lang="en-US" sz="2000" dirty="0">
                <a:solidFill>
                  <a:prstClr val="black"/>
                </a:solidFill>
                <a:latin typeface="Calibri Light" panose="020F0302020204030204"/>
              </a:endParaRP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Plan Pays</a:t>
              </a:r>
            </a:p>
          </p:txBody>
        </p:sp>
        <p:cxnSp>
          <p:nvCxnSpPr>
            <p:cNvPr id="37" name="Straight Connector 36">
              <a:extLst>
                <a:ext uri="{FF2B5EF4-FFF2-40B4-BE49-F238E27FC236}">
                  <a16:creationId xmlns:a16="http://schemas.microsoft.com/office/drawing/2014/main" id="{D02D30B1-13A0-43C1-B375-93106254250A}"/>
                </a:ext>
              </a:extLst>
            </p:cNvPr>
            <p:cNvCxnSpPr>
              <a:cxnSpLocks/>
            </p:cNvCxnSpPr>
            <p:nvPr/>
          </p:nvCxnSpPr>
          <p:spPr>
            <a:xfrm>
              <a:off x="844948" y="4683513"/>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1D7E42E-C9FE-4036-8788-15A68D0A4526}"/>
                </a:ext>
              </a:extLst>
            </p:cNvPr>
            <p:cNvCxnSpPr>
              <a:cxnSpLocks/>
            </p:cNvCxnSpPr>
            <p:nvPr/>
          </p:nvCxnSpPr>
          <p:spPr>
            <a:xfrm>
              <a:off x="844948" y="5093313"/>
              <a:ext cx="4572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D92D985-0749-4C15-A117-5F3A1876D438}"/>
                </a:ext>
              </a:extLst>
            </p:cNvPr>
            <p:cNvSpPr txBox="1"/>
            <p:nvPr/>
          </p:nvSpPr>
          <p:spPr>
            <a:xfrm>
              <a:off x="1015753" y="4389178"/>
              <a:ext cx="1071483" cy="1029319"/>
            </a:xfrm>
            <a:prstGeom prst="rect">
              <a:avLst/>
            </a:prstGeom>
            <a:noFill/>
          </p:spPr>
          <p:txBody>
            <a:bodyPr wrap="square" lIns="0" tIns="0" rIns="0" bIns="0"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$1,500</a:t>
              </a:r>
            </a:p>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52%</a:t>
              </a:r>
            </a:p>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$720</a:t>
              </a:r>
            </a:p>
          </p:txBody>
        </p:sp>
        <p:sp>
          <p:nvSpPr>
            <p:cNvPr id="42" name="TextBox 41">
              <a:extLst>
                <a:ext uri="{FF2B5EF4-FFF2-40B4-BE49-F238E27FC236}">
                  <a16:creationId xmlns:a16="http://schemas.microsoft.com/office/drawing/2014/main" id="{32CB8E1E-3EA3-417A-8AFD-C3B66479F76D}"/>
                </a:ext>
              </a:extLst>
            </p:cNvPr>
            <p:cNvSpPr txBox="1"/>
            <p:nvPr/>
          </p:nvSpPr>
          <p:spPr>
            <a:xfrm>
              <a:off x="4212230" y="4389178"/>
              <a:ext cx="1071483" cy="1029319"/>
            </a:xfrm>
            <a:prstGeom prst="rect">
              <a:avLst/>
            </a:prstGeom>
            <a:noFill/>
          </p:spPr>
          <p:txBody>
            <a:bodyPr wrap="square" lIns="0" tIns="0" rIns="0" bIns="0"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$6,000</a:t>
              </a:r>
            </a:p>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52%</a:t>
              </a:r>
            </a:p>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$2,880</a:t>
              </a:r>
            </a:p>
          </p:txBody>
        </p:sp>
        <p:cxnSp>
          <p:nvCxnSpPr>
            <p:cNvPr id="45" name="Straight Connector 44">
              <a:extLst>
                <a:ext uri="{FF2B5EF4-FFF2-40B4-BE49-F238E27FC236}">
                  <a16:creationId xmlns:a16="http://schemas.microsoft.com/office/drawing/2014/main" id="{D0E5A945-5E90-4773-B397-F6B8E11D42FF}"/>
                </a:ext>
              </a:extLst>
            </p:cNvPr>
            <p:cNvCxnSpPr>
              <a:cxnSpLocks/>
            </p:cNvCxnSpPr>
            <p:nvPr/>
          </p:nvCxnSpPr>
          <p:spPr>
            <a:xfrm>
              <a:off x="844948" y="4299113"/>
              <a:ext cx="4572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1D445006-CF96-4A4B-9D1E-15F2FC459E51}"/>
              </a:ext>
            </a:extLst>
          </p:cNvPr>
          <p:cNvSpPr/>
          <p:nvPr/>
        </p:nvSpPr>
        <p:spPr>
          <a:xfrm>
            <a:off x="6153150" y="2352675"/>
            <a:ext cx="2551299" cy="3908762"/>
          </a:xfrm>
          <a:prstGeom prst="rect">
            <a:avLst/>
          </a:prstGeom>
          <a:solidFill>
            <a:srgbClr val="CEDF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spAutoFit/>
          </a:bodyPr>
          <a:lstStyle/>
          <a:p>
            <a:pPr marL="177800" marR="0" lvl="0" indent="-177800" algn="l" defTabSz="457200" rtl="0" eaLnBrk="1" fontAlgn="auto" latinLnBrk="0" hangingPunct="1">
              <a:spcAft>
                <a:spcPts val="600"/>
              </a:spcAft>
              <a:buClr>
                <a:srgbClr val="00529B"/>
              </a:buClr>
              <a:buSzTx/>
              <a:buFont typeface="Wingdings" panose="05000000000000000000" pitchFamily="2" charset="2"/>
              <a:buChar char="§"/>
              <a:tabLst/>
              <a:defRPr/>
            </a:pPr>
            <a:r>
              <a:rPr kumimoji="0" lang="en-US" sz="1300" b="0" i="0" u="none" strike="noStrike" kern="1200" cap="none" spc="-20" normalizeH="0" baseline="0" noProof="0" dirty="0">
                <a:ln>
                  <a:noFill/>
                </a:ln>
                <a:solidFill>
                  <a:srgbClr val="000000">
                    <a:lumMod val="85000"/>
                    <a:lumOff val="15000"/>
                  </a:srgbClr>
                </a:solidFill>
                <a:effectLst/>
                <a:uLnTx/>
                <a:uFillTx/>
                <a:latin typeface="Calibri Light"/>
                <a:ea typeface="+mn-ea"/>
                <a:cs typeface="+mn-cs"/>
              </a:rPr>
              <a:t>The largest priority of PPO networks is typically providing access to care and negotiating discounts, as opposed to reducing actual per unit cost.</a:t>
            </a:r>
          </a:p>
          <a:p>
            <a:pPr marL="177800" marR="0" lvl="0" indent="-177800" algn="l" defTabSz="457200" rtl="0" eaLnBrk="1" fontAlgn="auto" latinLnBrk="0" hangingPunct="1">
              <a:spcAft>
                <a:spcPts val="600"/>
              </a:spcAft>
              <a:buClr>
                <a:srgbClr val="00529B"/>
              </a:buClr>
              <a:buSzTx/>
              <a:buFont typeface="Wingdings" panose="05000000000000000000" pitchFamily="2" charset="2"/>
              <a:buChar char="§"/>
              <a:tabLst/>
              <a:defRPr/>
            </a:pPr>
            <a:r>
              <a:rPr kumimoji="0" lang="en-US" sz="1300" b="0" i="0" u="none" strike="noStrike" kern="1200" cap="none" spc="-20" normalizeH="0" baseline="0" noProof="0" dirty="0">
                <a:ln>
                  <a:noFill/>
                </a:ln>
                <a:solidFill>
                  <a:srgbClr val="000000">
                    <a:lumMod val="85000"/>
                    <a:lumOff val="15000"/>
                  </a:srgbClr>
                </a:solidFill>
                <a:effectLst/>
                <a:uLnTx/>
                <a:uFillTx/>
                <a:latin typeface="Calibri Light"/>
                <a:ea typeface="+mn-ea"/>
                <a:cs typeface="+mn-cs"/>
              </a:rPr>
              <a:t>PPO networks offer members convenience with little focus or direction on actual cost of services.</a:t>
            </a:r>
          </a:p>
          <a:p>
            <a:pPr marL="177800" lvl="0" indent="-177800">
              <a:spcAft>
                <a:spcPts val="600"/>
              </a:spcAft>
              <a:buClr>
                <a:srgbClr val="00529B"/>
              </a:buClr>
              <a:buFont typeface="Wingdings" panose="05000000000000000000" pitchFamily="2" charset="2"/>
              <a:buChar char="§"/>
              <a:defRPr/>
            </a:pPr>
            <a:r>
              <a:rPr kumimoji="0" lang="en-US" sz="1300" b="0" i="0" u="none" strike="noStrike" kern="1200" cap="none" spc="-20" normalizeH="0" baseline="0" noProof="0" dirty="0">
                <a:ln>
                  <a:noFill/>
                </a:ln>
                <a:solidFill>
                  <a:srgbClr val="000000">
                    <a:lumMod val="85000"/>
                    <a:lumOff val="15000"/>
                  </a:srgbClr>
                </a:solidFill>
                <a:effectLst/>
                <a:uLnTx/>
                <a:uFillTx/>
                <a:latin typeface="Calibri Light"/>
                <a:ea typeface="+mn-ea"/>
                <a:cs typeface="+mn-cs"/>
              </a:rPr>
              <a:t>This example demonstrates the wide inconsistency in costs for the same procedure performed at different </a:t>
            </a:r>
            <a:r>
              <a:rPr kumimoji="0" lang="en-US" sz="1300" b="1" i="0" u="none" strike="noStrike" kern="1200" cap="none" spc="-20" normalizeH="0" baseline="0" noProof="0" dirty="0">
                <a:ln>
                  <a:noFill/>
                </a:ln>
                <a:solidFill>
                  <a:srgbClr val="000000">
                    <a:lumMod val="85000"/>
                    <a:lumOff val="15000"/>
                  </a:srgbClr>
                </a:solidFill>
                <a:effectLst/>
                <a:uLnTx/>
                <a:uFillTx/>
                <a:latin typeface="Calibri Light"/>
                <a:ea typeface="+mn-ea"/>
                <a:cs typeface="+mn-cs"/>
              </a:rPr>
              <a:t>I</a:t>
            </a:r>
            <a:r>
              <a:rPr lang="en-US" sz="1300" b="1" spc="-20" dirty="0">
                <a:solidFill>
                  <a:srgbClr val="000000">
                    <a:lumMod val="85000"/>
                    <a:lumOff val="15000"/>
                  </a:srgbClr>
                </a:solidFill>
              </a:rPr>
              <a:t>N-NETWORK </a:t>
            </a:r>
            <a:r>
              <a:rPr kumimoji="0" lang="en-US" sz="1300" b="0" i="0" u="none" strike="noStrike" kern="1200" cap="none" spc="-20" normalizeH="0" baseline="0" noProof="0" dirty="0">
                <a:ln>
                  <a:noFill/>
                </a:ln>
                <a:solidFill>
                  <a:srgbClr val="000000">
                    <a:lumMod val="85000"/>
                    <a:lumOff val="15000"/>
                  </a:srgbClr>
                </a:solidFill>
                <a:effectLst/>
                <a:uLnTx/>
                <a:uFillTx/>
                <a:latin typeface="Calibri Light"/>
                <a:ea typeface="+mn-ea"/>
                <a:cs typeface="+mn-cs"/>
              </a:rPr>
              <a:t>facilities.</a:t>
            </a:r>
          </a:p>
          <a:p>
            <a:pPr marL="177800" indent="-177800">
              <a:spcAft>
                <a:spcPts val="600"/>
              </a:spcAft>
              <a:buClr>
                <a:srgbClr val="00529B"/>
              </a:buClr>
              <a:buFont typeface="Wingdings" panose="05000000000000000000" pitchFamily="2" charset="2"/>
              <a:buChar char="§"/>
              <a:defRPr/>
            </a:pPr>
            <a:r>
              <a:rPr lang="en-US" sz="1300" spc="-20" dirty="0">
                <a:solidFill>
                  <a:schemeClr val="tx1">
                    <a:lumMod val="85000"/>
                    <a:lumOff val="15000"/>
                  </a:schemeClr>
                </a:solidFill>
              </a:rPr>
              <a:t>Network and provider contracted rates are protected by confidentiality agreements.</a:t>
            </a:r>
            <a:endParaRPr kumimoji="0" lang="en-US" sz="1300" b="0" i="0" u="none" strike="noStrike" kern="1200" cap="none" spc="-20" normalizeH="0" baseline="0" noProof="0" dirty="0">
              <a:ln>
                <a:noFill/>
              </a:ln>
              <a:solidFill>
                <a:srgbClr val="000000">
                  <a:lumMod val="85000"/>
                  <a:lumOff val="15000"/>
                </a:srgbClr>
              </a:solidFill>
              <a:effectLst/>
              <a:uLnTx/>
              <a:uFillTx/>
              <a:latin typeface="Calibri Light"/>
              <a:ea typeface="+mn-ea"/>
              <a:cs typeface="+mn-cs"/>
            </a:endParaRPr>
          </a:p>
        </p:txBody>
      </p:sp>
      <p:sp>
        <p:nvSpPr>
          <p:cNvPr id="20" name="Rectangle 19">
            <a:extLst>
              <a:ext uri="{FF2B5EF4-FFF2-40B4-BE49-F238E27FC236}">
                <a16:creationId xmlns:a16="http://schemas.microsoft.com/office/drawing/2014/main" id="{FAFC4E8C-CB92-435C-A2F6-AB08FCB5BC5F}"/>
              </a:ext>
            </a:extLst>
          </p:cNvPr>
          <p:cNvSpPr/>
          <p:nvPr/>
        </p:nvSpPr>
        <p:spPr>
          <a:xfrm>
            <a:off x="844948" y="5616528"/>
            <a:ext cx="4572000" cy="7007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Because of the PPO contracts &amp; plan designs, members are unaware/unaffected by these pricing differences and lack the information to make an informed decision.</a:t>
            </a:r>
          </a:p>
        </p:txBody>
      </p:sp>
    </p:spTree>
    <p:custDataLst>
      <p:tags r:id="rId1"/>
    </p:custDataLst>
    <p:extLst>
      <p:ext uri="{BB962C8B-B14F-4D97-AF65-F5344CB8AC3E}">
        <p14:creationId xmlns:p14="http://schemas.microsoft.com/office/powerpoint/2010/main" val="52308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a:t>Reimbursement Examples:  RBP vs. Traditional FFS</a:t>
            </a:r>
          </a:p>
        </p:txBody>
      </p:sp>
      <p:cxnSp>
        <p:nvCxnSpPr>
          <p:cNvPr id="32" name="Straight Connector 31">
            <a:extLst>
              <a:ext uri="{FF2B5EF4-FFF2-40B4-BE49-F238E27FC236}">
                <a16:creationId xmlns:a16="http://schemas.microsoft.com/office/drawing/2014/main" id="{0E4313C1-20BE-4310-A257-DA2DDC6D6A2C}"/>
              </a:ext>
            </a:extLst>
          </p:cNvPr>
          <p:cNvCxnSpPr/>
          <p:nvPr/>
        </p:nvCxnSpPr>
        <p:spPr>
          <a:xfrm>
            <a:off x="3747473" y="3126727"/>
            <a:ext cx="4515113" cy="0"/>
          </a:xfrm>
          <a:prstGeom prst="line">
            <a:avLst/>
          </a:prstGeom>
          <a:noFill/>
          <a:ln w="12700" cap="flat" cmpd="sng" algn="ctr">
            <a:solidFill>
              <a:sysClr val="windowText" lastClr="000000">
                <a:lumMod val="40000"/>
                <a:lumOff val="60000"/>
              </a:sysClr>
            </a:solidFill>
            <a:prstDash val="solid"/>
            <a:miter lim="800000"/>
          </a:ln>
          <a:effectLst/>
        </p:spPr>
      </p:cxnSp>
      <p:sp>
        <p:nvSpPr>
          <p:cNvPr id="39" name="Up Arrow 50">
            <a:extLst>
              <a:ext uri="{FF2B5EF4-FFF2-40B4-BE49-F238E27FC236}">
                <a16:creationId xmlns:a16="http://schemas.microsoft.com/office/drawing/2014/main" id="{93D00708-DDD0-4177-A9C4-97FF2DB6BF9F}"/>
              </a:ext>
            </a:extLst>
          </p:cNvPr>
          <p:cNvSpPr/>
          <p:nvPr/>
        </p:nvSpPr>
        <p:spPr>
          <a:xfrm>
            <a:off x="5073708" y="5021407"/>
            <a:ext cx="1791068" cy="1389591"/>
          </a:xfrm>
          <a:prstGeom prst="upArrow">
            <a:avLst/>
          </a:prstGeom>
          <a:solidFill>
            <a:srgbClr val="88BADD"/>
          </a:solidFill>
          <a:ln w="12700" cap="flat" cmpd="sng" algn="ctr">
            <a:solidFill>
              <a:srgbClr val="88BADD"/>
            </a:solidFill>
            <a:prstDash val="solid"/>
            <a:miter lim="800000"/>
          </a:ln>
          <a:effectLst/>
        </p:spPr>
        <p:txBody>
          <a:bodyPr rtlCol="0" anchor="ctr"/>
          <a:lstStyle/>
          <a:p>
            <a:pPr algn="ctr" defTabSz="914400">
              <a:defRPr/>
            </a:pPr>
            <a:endParaRPr lang="en-US" kern="0" dirty="0">
              <a:solidFill>
                <a:prstClr val="white"/>
              </a:solidFill>
              <a:latin typeface="Calibri" panose="020F0502020204030204"/>
            </a:endParaRPr>
          </a:p>
        </p:txBody>
      </p:sp>
      <p:sp>
        <p:nvSpPr>
          <p:cNvPr id="40" name="Down Arrow 51">
            <a:extLst>
              <a:ext uri="{FF2B5EF4-FFF2-40B4-BE49-F238E27FC236}">
                <a16:creationId xmlns:a16="http://schemas.microsoft.com/office/drawing/2014/main" id="{A53E5676-5AFB-4311-8B7D-8AB27B5309BF}"/>
              </a:ext>
            </a:extLst>
          </p:cNvPr>
          <p:cNvSpPr/>
          <p:nvPr/>
        </p:nvSpPr>
        <p:spPr>
          <a:xfrm>
            <a:off x="5073708" y="1486864"/>
            <a:ext cx="1791058" cy="2452219"/>
          </a:xfrm>
          <a:prstGeom prst="downArrow">
            <a:avLst/>
          </a:prstGeom>
          <a:solidFill>
            <a:srgbClr val="00529B"/>
          </a:solidFill>
          <a:ln w="12700" cap="flat" cmpd="sng" algn="ctr">
            <a:solidFill>
              <a:srgbClr val="00529B"/>
            </a:solidFill>
            <a:prstDash val="solid"/>
            <a:miter lim="800000"/>
          </a:ln>
          <a:effectLst/>
        </p:spPr>
        <p:txBody>
          <a:bodyPr rtlCol="0" anchor="ctr"/>
          <a:lstStyle/>
          <a:p>
            <a:pPr algn="ctr" defTabSz="914400">
              <a:defRPr/>
            </a:pPr>
            <a:endParaRPr lang="en-US" kern="0" dirty="0">
              <a:solidFill>
                <a:prstClr val="white"/>
              </a:solidFill>
              <a:latin typeface="Calibri" panose="020F0502020204030204"/>
            </a:endParaRPr>
          </a:p>
        </p:txBody>
      </p:sp>
      <p:cxnSp>
        <p:nvCxnSpPr>
          <p:cNvPr id="42" name="Straight Connector 41">
            <a:extLst>
              <a:ext uri="{FF2B5EF4-FFF2-40B4-BE49-F238E27FC236}">
                <a16:creationId xmlns:a16="http://schemas.microsoft.com/office/drawing/2014/main" id="{B28AE6F2-D9F0-484E-A4A8-BA74CE618B86}"/>
              </a:ext>
            </a:extLst>
          </p:cNvPr>
          <p:cNvCxnSpPr/>
          <p:nvPr/>
        </p:nvCxnSpPr>
        <p:spPr>
          <a:xfrm>
            <a:off x="3747473" y="6406454"/>
            <a:ext cx="4515113" cy="0"/>
          </a:xfrm>
          <a:prstGeom prst="line">
            <a:avLst/>
          </a:prstGeom>
          <a:noFill/>
          <a:ln w="12700" cap="flat" cmpd="sng" algn="ctr">
            <a:solidFill>
              <a:sysClr val="windowText" lastClr="000000">
                <a:lumMod val="40000"/>
                <a:lumOff val="60000"/>
              </a:sysClr>
            </a:solidFill>
            <a:prstDash val="solid"/>
            <a:miter lim="800000"/>
          </a:ln>
          <a:effectLst/>
        </p:spPr>
      </p:cxnSp>
      <p:cxnSp>
        <p:nvCxnSpPr>
          <p:cNvPr id="43" name="Straight Connector 42">
            <a:extLst>
              <a:ext uri="{FF2B5EF4-FFF2-40B4-BE49-F238E27FC236}">
                <a16:creationId xmlns:a16="http://schemas.microsoft.com/office/drawing/2014/main" id="{ABEC828C-061E-4A62-8E7B-98655194D8B1}"/>
              </a:ext>
            </a:extLst>
          </p:cNvPr>
          <p:cNvCxnSpPr/>
          <p:nvPr/>
        </p:nvCxnSpPr>
        <p:spPr>
          <a:xfrm>
            <a:off x="3747473" y="4706209"/>
            <a:ext cx="4515113" cy="0"/>
          </a:xfrm>
          <a:prstGeom prst="line">
            <a:avLst/>
          </a:prstGeom>
          <a:noFill/>
          <a:ln w="12700" cap="flat" cmpd="sng" algn="ctr">
            <a:solidFill>
              <a:sysClr val="windowText" lastClr="000000">
                <a:lumMod val="40000"/>
                <a:lumOff val="60000"/>
              </a:sysClr>
            </a:solidFill>
            <a:prstDash val="solid"/>
            <a:miter lim="800000"/>
          </a:ln>
          <a:effectLst/>
        </p:spPr>
      </p:cxnSp>
      <p:cxnSp>
        <p:nvCxnSpPr>
          <p:cNvPr id="44" name="Straight Connector 43">
            <a:extLst>
              <a:ext uri="{FF2B5EF4-FFF2-40B4-BE49-F238E27FC236}">
                <a16:creationId xmlns:a16="http://schemas.microsoft.com/office/drawing/2014/main" id="{D9EEED10-A5EE-43E5-870A-42EC379AC3CB}"/>
              </a:ext>
            </a:extLst>
          </p:cNvPr>
          <p:cNvCxnSpPr/>
          <p:nvPr/>
        </p:nvCxnSpPr>
        <p:spPr>
          <a:xfrm>
            <a:off x="3747473" y="1493636"/>
            <a:ext cx="4515113" cy="0"/>
          </a:xfrm>
          <a:prstGeom prst="line">
            <a:avLst/>
          </a:prstGeom>
          <a:noFill/>
          <a:ln w="12700" cap="flat" cmpd="sng" algn="ctr">
            <a:solidFill>
              <a:sysClr val="windowText" lastClr="000000">
                <a:lumMod val="40000"/>
                <a:lumOff val="60000"/>
              </a:sysClr>
            </a:solidFill>
            <a:prstDash val="solid"/>
            <a:miter lim="800000"/>
          </a:ln>
          <a:effectLst/>
        </p:spPr>
      </p:cxnSp>
      <p:sp>
        <p:nvSpPr>
          <p:cNvPr id="45" name="TextBox 44">
            <a:extLst>
              <a:ext uri="{FF2B5EF4-FFF2-40B4-BE49-F238E27FC236}">
                <a16:creationId xmlns:a16="http://schemas.microsoft.com/office/drawing/2014/main" id="{D68F9921-8494-4C01-9FBF-C4C06F53C6FD}"/>
              </a:ext>
            </a:extLst>
          </p:cNvPr>
          <p:cNvSpPr txBox="1"/>
          <p:nvPr/>
        </p:nvSpPr>
        <p:spPr>
          <a:xfrm>
            <a:off x="8273172" y="4546183"/>
            <a:ext cx="899690" cy="276999"/>
          </a:xfrm>
          <a:prstGeom prst="rect">
            <a:avLst/>
          </a:prstGeom>
          <a:noFill/>
        </p:spPr>
        <p:txBody>
          <a:bodyPr wrap="square" rtlCol="0">
            <a:spAutoFit/>
          </a:bodyPr>
          <a:lstStyle/>
          <a:p>
            <a:pPr defTabSz="914400">
              <a:defRPr/>
            </a:pPr>
            <a:r>
              <a:rPr lang="en-US" sz="1200" kern="0" dirty="0">
                <a:solidFill>
                  <a:srgbClr val="6D6E71"/>
                </a:solidFill>
                <a:latin typeface="Century Gothic" panose="020B0502020202020204" pitchFamily="34" charset="0"/>
              </a:rPr>
              <a:t>$25,000</a:t>
            </a:r>
          </a:p>
        </p:txBody>
      </p:sp>
      <p:sp>
        <p:nvSpPr>
          <p:cNvPr id="46" name="TextBox 45">
            <a:extLst>
              <a:ext uri="{FF2B5EF4-FFF2-40B4-BE49-F238E27FC236}">
                <a16:creationId xmlns:a16="http://schemas.microsoft.com/office/drawing/2014/main" id="{4E07D123-B6DD-46BA-8A5E-EE2B2D11A8DC}"/>
              </a:ext>
            </a:extLst>
          </p:cNvPr>
          <p:cNvSpPr txBox="1"/>
          <p:nvPr/>
        </p:nvSpPr>
        <p:spPr>
          <a:xfrm>
            <a:off x="8273172" y="6241377"/>
            <a:ext cx="899690" cy="276999"/>
          </a:xfrm>
          <a:prstGeom prst="rect">
            <a:avLst/>
          </a:prstGeom>
          <a:noFill/>
        </p:spPr>
        <p:txBody>
          <a:bodyPr wrap="square" rtlCol="0">
            <a:spAutoFit/>
          </a:bodyPr>
          <a:lstStyle/>
          <a:p>
            <a:pPr defTabSz="914400">
              <a:defRPr/>
            </a:pPr>
            <a:r>
              <a:rPr lang="en-US" sz="1200" kern="0" dirty="0">
                <a:solidFill>
                  <a:srgbClr val="6D6E71"/>
                </a:solidFill>
                <a:latin typeface="Century Gothic" panose="020B0502020202020204" pitchFamily="34" charset="0"/>
              </a:rPr>
              <a:t>$0</a:t>
            </a:r>
          </a:p>
        </p:txBody>
      </p:sp>
      <p:sp>
        <p:nvSpPr>
          <p:cNvPr id="47" name="TextBox 46">
            <a:extLst>
              <a:ext uri="{FF2B5EF4-FFF2-40B4-BE49-F238E27FC236}">
                <a16:creationId xmlns:a16="http://schemas.microsoft.com/office/drawing/2014/main" id="{7D84BE96-5936-49E4-B439-D2F8D076BE80}"/>
              </a:ext>
            </a:extLst>
          </p:cNvPr>
          <p:cNvSpPr txBox="1"/>
          <p:nvPr/>
        </p:nvSpPr>
        <p:spPr>
          <a:xfrm>
            <a:off x="8273172" y="2974812"/>
            <a:ext cx="899690" cy="276999"/>
          </a:xfrm>
          <a:prstGeom prst="rect">
            <a:avLst/>
          </a:prstGeom>
          <a:noFill/>
        </p:spPr>
        <p:txBody>
          <a:bodyPr wrap="square" rtlCol="0">
            <a:spAutoFit/>
          </a:bodyPr>
          <a:lstStyle/>
          <a:p>
            <a:pPr defTabSz="914400">
              <a:defRPr/>
            </a:pPr>
            <a:r>
              <a:rPr lang="en-US" sz="1200" kern="0" dirty="0">
                <a:solidFill>
                  <a:srgbClr val="6D6E71"/>
                </a:solidFill>
                <a:latin typeface="Century Gothic" panose="020B0502020202020204" pitchFamily="34" charset="0"/>
              </a:rPr>
              <a:t>$50,000</a:t>
            </a:r>
          </a:p>
        </p:txBody>
      </p:sp>
      <p:sp>
        <p:nvSpPr>
          <p:cNvPr id="48" name="TextBox 47">
            <a:extLst>
              <a:ext uri="{FF2B5EF4-FFF2-40B4-BE49-F238E27FC236}">
                <a16:creationId xmlns:a16="http://schemas.microsoft.com/office/drawing/2014/main" id="{8A84E0BA-1F28-4BD9-9348-EDAB9ACD8CAC}"/>
              </a:ext>
            </a:extLst>
          </p:cNvPr>
          <p:cNvSpPr txBox="1"/>
          <p:nvPr/>
        </p:nvSpPr>
        <p:spPr>
          <a:xfrm>
            <a:off x="8249108" y="1329355"/>
            <a:ext cx="899690" cy="307777"/>
          </a:xfrm>
          <a:prstGeom prst="rect">
            <a:avLst/>
          </a:prstGeom>
          <a:noFill/>
        </p:spPr>
        <p:txBody>
          <a:bodyPr wrap="square" rtlCol="0">
            <a:spAutoFit/>
          </a:bodyPr>
          <a:lstStyle/>
          <a:p>
            <a:pPr defTabSz="914400">
              <a:defRPr/>
            </a:pPr>
            <a:r>
              <a:rPr lang="en-US" sz="1400" b="1" kern="0" dirty="0">
                <a:solidFill>
                  <a:srgbClr val="4472C4"/>
                </a:solidFill>
                <a:latin typeface="Century Gothic" panose="020B0502020202020204" pitchFamily="34" charset="0"/>
              </a:rPr>
              <a:t>$75,000</a:t>
            </a:r>
          </a:p>
        </p:txBody>
      </p:sp>
      <p:cxnSp>
        <p:nvCxnSpPr>
          <p:cNvPr id="51" name="Straight Connector 50">
            <a:extLst>
              <a:ext uri="{FF2B5EF4-FFF2-40B4-BE49-F238E27FC236}">
                <a16:creationId xmlns:a16="http://schemas.microsoft.com/office/drawing/2014/main" id="{DF3E4654-E530-491B-A608-981BEA852B9A}"/>
              </a:ext>
            </a:extLst>
          </p:cNvPr>
          <p:cNvCxnSpPr/>
          <p:nvPr/>
        </p:nvCxnSpPr>
        <p:spPr>
          <a:xfrm>
            <a:off x="5393616" y="5470100"/>
            <a:ext cx="1097280" cy="0"/>
          </a:xfrm>
          <a:prstGeom prst="line">
            <a:avLst/>
          </a:prstGeom>
          <a:noFill/>
          <a:ln w="34925" cap="flat" cmpd="sng" algn="ctr">
            <a:solidFill>
              <a:sysClr val="windowText" lastClr="000000"/>
            </a:solidFill>
            <a:prstDash val="dash"/>
            <a:miter lim="800000"/>
          </a:ln>
          <a:effectLst/>
        </p:spPr>
      </p:cxnSp>
      <p:sp>
        <p:nvSpPr>
          <p:cNvPr id="52" name="TextBox 51">
            <a:extLst>
              <a:ext uri="{FF2B5EF4-FFF2-40B4-BE49-F238E27FC236}">
                <a16:creationId xmlns:a16="http://schemas.microsoft.com/office/drawing/2014/main" id="{EF994B57-2C8B-459F-9B76-C06A0FA44A60}"/>
              </a:ext>
            </a:extLst>
          </p:cNvPr>
          <p:cNvSpPr txBox="1"/>
          <p:nvPr/>
        </p:nvSpPr>
        <p:spPr>
          <a:xfrm>
            <a:off x="6962148" y="4778168"/>
            <a:ext cx="2022205" cy="492443"/>
          </a:xfrm>
          <a:prstGeom prst="rect">
            <a:avLst/>
          </a:prstGeom>
          <a:noFill/>
          <a:ln>
            <a:noFill/>
          </a:ln>
        </p:spPr>
        <p:txBody>
          <a:bodyPr wrap="square" rtlCol="0">
            <a:spAutoFit/>
          </a:bodyPr>
          <a:lstStyle/>
          <a:p>
            <a:pPr defTabSz="914400">
              <a:defRPr/>
            </a:pPr>
            <a:r>
              <a:rPr lang="en-US" sz="1400" kern="0" dirty="0">
                <a:solidFill>
                  <a:srgbClr val="EE8A1D"/>
                </a:solidFill>
                <a:latin typeface="Century Gothic" panose="020B0502020202020204" pitchFamily="34" charset="0"/>
              </a:rPr>
              <a:t>RBP Price:  </a:t>
            </a:r>
            <a:r>
              <a:rPr lang="en-US" sz="1400" b="1" kern="0" dirty="0">
                <a:solidFill>
                  <a:srgbClr val="EE8A1D"/>
                </a:solidFill>
                <a:latin typeface="Century Gothic" panose="020B0502020202020204" pitchFamily="34" charset="0"/>
              </a:rPr>
              <a:t>$22,250</a:t>
            </a:r>
            <a:br>
              <a:rPr lang="en-US" sz="1400" b="1" kern="0" dirty="0">
                <a:solidFill>
                  <a:srgbClr val="EE8A1D"/>
                </a:solidFill>
                <a:latin typeface="Century Gothic" panose="020B0502020202020204" pitchFamily="34" charset="0"/>
              </a:rPr>
            </a:br>
            <a:r>
              <a:rPr lang="en-US" sz="1200" kern="0" dirty="0">
                <a:solidFill>
                  <a:srgbClr val="EE8A1D"/>
                </a:solidFill>
                <a:latin typeface="Century Gothic" panose="020B0502020202020204" pitchFamily="34" charset="0"/>
              </a:rPr>
              <a:t>(140% of Medicare)  </a:t>
            </a:r>
          </a:p>
        </p:txBody>
      </p:sp>
      <p:sp>
        <p:nvSpPr>
          <p:cNvPr id="53" name="TextBox 52">
            <a:extLst>
              <a:ext uri="{FF2B5EF4-FFF2-40B4-BE49-F238E27FC236}">
                <a16:creationId xmlns:a16="http://schemas.microsoft.com/office/drawing/2014/main" id="{16456CF3-6DFE-4546-9F22-3C564ABC4521}"/>
              </a:ext>
            </a:extLst>
          </p:cNvPr>
          <p:cNvSpPr txBox="1"/>
          <p:nvPr/>
        </p:nvSpPr>
        <p:spPr>
          <a:xfrm>
            <a:off x="6962148" y="3863149"/>
            <a:ext cx="1941490" cy="307777"/>
          </a:xfrm>
          <a:prstGeom prst="rect">
            <a:avLst/>
          </a:prstGeom>
          <a:noFill/>
          <a:ln>
            <a:noFill/>
          </a:ln>
        </p:spPr>
        <p:txBody>
          <a:bodyPr wrap="square" rtlCol="0">
            <a:spAutoFit/>
          </a:bodyPr>
          <a:lstStyle/>
          <a:p>
            <a:pPr defTabSz="914400">
              <a:defRPr/>
            </a:pPr>
            <a:r>
              <a:rPr lang="en-US" sz="1400" kern="0" dirty="0">
                <a:solidFill>
                  <a:srgbClr val="4472C4"/>
                </a:solidFill>
                <a:latin typeface="Century Gothic" panose="020B0502020202020204" pitchFamily="34" charset="0"/>
              </a:rPr>
              <a:t>PPO Price: </a:t>
            </a:r>
            <a:r>
              <a:rPr lang="en-US" sz="1400" b="1" kern="0" dirty="0">
                <a:solidFill>
                  <a:srgbClr val="4472C4"/>
                </a:solidFill>
                <a:latin typeface="Century Gothic" panose="020B0502020202020204" pitchFamily="34" charset="0"/>
              </a:rPr>
              <a:t>$37,500</a:t>
            </a:r>
          </a:p>
        </p:txBody>
      </p:sp>
      <p:sp>
        <p:nvSpPr>
          <p:cNvPr id="55" name="TextBox 54">
            <a:extLst>
              <a:ext uri="{FF2B5EF4-FFF2-40B4-BE49-F238E27FC236}">
                <a16:creationId xmlns:a16="http://schemas.microsoft.com/office/drawing/2014/main" id="{846BEA6D-0E1F-4B4D-A2A8-41164B93A08E}"/>
              </a:ext>
            </a:extLst>
          </p:cNvPr>
          <p:cNvSpPr txBox="1"/>
          <p:nvPr/>
        </p:nvSpPr>
        <p:spPr>
          <a:xfrm>
            <a:off x="3676130" y="4332487"/>
            <a:ext cx="2011708" cy="307777"/>
          </a:xfrm>
          <a:prstGeom prst="rect">
            <a:avLst/>
          </a:prstGeom>
          <a:noFill/>
          <a:ln>
            <a:noFill/>
          </a:ln>
        </p:spPr>
        <p:txBody>
          <a:bodyPr wrap="square" rtlCol="0">
            <a:spAutoFit/>
          </a:bodyPr>
          <a:lstStyle/>
          <a:p>
            <a:pPr algn="r" defTabSz="914400">
              <a:defRPr/>
            </a:pPr>
            <a:r>
              <a:rPr lang="en-US" sz="1400" kern="0" dirty="0">
                <a:solidFill>
                  <a:srgbClr val="ED7D31"/>
                </a:solidFill>
                <a:latin typeface="Century Gothic" panose="020B0502020202020204" pitchFamily="34" charset="0"/>
              </a:rPr>
              <a:t>Plan Savings: </a:t>
            </a:r>
            <a:r>
              <a:rPr lang="en-US" sz="1400" b="1" kern="0" dirty="0">
                <a:solidFill>
                  <a:srgbClr val="ED7D31"/>
                </a:solidFill>
                <a:latin typeface="Century Gothic" panose="020B0502020202020204" pitchFamily="34" charset="0"/>
              </a:rPr>
              <a:t>$15,250</a:t>
            </a:r>
          </a:p>
        </p:txBody>
      </p:sp>
      <p:cxnSp>
        <p:nvCxnSpPr>
          <p:cNvPr id="56" name="Straight Arrow Connector 55">
            <a:extLst>
              <a:ext uri="{FF2B5EF4-FFF2-40B4-BE49-F238E27FC236}">
                <a16:creationId xmlns:a16="http://schemas.microsoft.com/office/drawing/2014/main" id="{6DDCB242-FFB3-4C4F-81FE-1A0FFCBC45F2}"/>
              </a:ext>
            </a:extLst>
          </p:cNvPr>
          <p:cNvCxnSpPr>
            <a:cxnSpLocks/>
          </p:cNvCxnSpPr>
          <p:nvPr/>
        </p:nvCxnSpPr>
        <p:spPr>
          <a:xfrm flipH="1">
            <a:off x="6052534" y="4941958"/>
            <a:ext cx="914400" cy="1"/>
          </a:xfrm>
          <a:prstGeom prst="straightConnector1">
            <a:avLst/>
          </a:prstGeom>
          <a:noFill/>
          <a:ln w="38100" cap="flat" cmpd="sng" algn="ctr">
            <a:solidFill>
              <a:srgbClr val="4472C4"/>
            </a:solidFill>
            <a:prstDash val="solid"/>
            <a:miter lim="800000"/>
            <a:tailEnd type="triangle"/>
          </a:ln>
          <a:effectLst/>
        </p:spPr>
      </p:cxnSp>
      <p:cxnSp>
        <p:nvCxnSpPr>
          <p:cNvPr id="57" name="Straight Arrow Connector 56">
            <a:extLst>
              <a:ext uri="{FF2B5EF4-FFF2-40B4-BE49-F238E27FC236}">
                <a16:creationId xmlns:a16="http://schemas.microsoft.com/office/drawing/2014/main" id="{76FE72C4-DFA0-4989-BC89-C33C31F310B2}"/>
              </a:ext>
            </a:extLst>
          </p:cNvPr>
          <p:cNvCxnSpPr>
            <a:cxnSpLocks/>
          </p:cNvCxnSpPr>
          <p:nvPr/>
        </p:nvCxnSpPr>
        <p:spPr>
          <a:xfrm flipH="1">
            <a:off x="6052534" y="4017038"/>
            <a:ext cx="914400" cy="0"/>
          </a:xfrm>
          <a:prstGeom prst="straightConnector1">
            <a:avLst/>
          </a:prstGeom>
          <a:noFill/>
          <a:ln w="38100" cap="flat" cmpd="sng" algn="ctr">
            <a:solidFill>
              <a:srgbClr val="4472C4"/>
            </a:solidFill>
            <a:prstDash val="solid"/>
            <a:miter lim="800000"/>
            <a:tailEnd type="triangle"/>
          </a:ln>
          <a:effectLst/>
        </p:spPr>
      </p:cxnSp>
      <p:sp>
        <p:nvSpPr>
          <p:cNvPr id="58" name="TextBox 57">
            <a:extLst>
              <a:ext uri="{FF2B5EF4-FFF2-40B4-BE49-F238E27FC236}">
                <a16:creationId xmlns:a16="http://schemas.microsoft.com/office/drawing/2014/main" id="{E0CDB0D2-AEC1-41FE-B49F-70E6EDA517E5}"/>
              </a:ext>
            </a:extLst>
          </p:cNvPr>
          <p:cNvSpPr txBox="1"/>
          <p:nvPr/>
        </p:nvSpPr>
        <p:spPr>
          <a:xfrm>
            <a:off x="7314831" y="5318021"/>
            <a:ext cx="1829169" cy="738664"/>
          </a:xfrm>
          <a:prstGeom prst="rect">
            <a:avLst/>
          </a:prstGeom>
          <a:noFill/>
          <a:ln>
            <a:noFill/>
          </a:ln>
        </p:spPr>
        <p:txBody>
          <a:bodyPr wrap="square" rtlCol="0">
            <a:spAutoFit/>
          </a:bodyPr>
          <a:lstStyle/>
          <a:p>
            <a:pPr defTabSz="914400">
              <a:defRPr/>
            </a:pPr>
            <a:r>
              <a:rPr lang="en-US" sz="1400" kern="0" dirty="0">
                <a:solidFill>
                  <a:srgbClr val="6D6E71"/>
                </a:solidFill>
                <a:latin typeface="Century Gothic" panose="020B0502020202020204" pitchFamily="34" charset="0"/>
              </a:rPr>
              <a:t>Medicare Reimbursement Rate:  </a:t>
            </a:r>
            <a:r>
              <a:rPr lang="en-US" sz="1400" b="1" kern="0" dirty="0">
                <a:solidFill>
                  <a:srgbClr val="6D6E71"/>
                </a:solidFill>
                <a:latin typeface="Century Gothic" panose="020B0502020202020204" pitchFamily="34" charset="0"/>
              </a:rPr>
              <a:t>$15,893</a:t>
            </a:r>
          </a:p>
        </p:txBody>
      </p:sp>
      <p:sp>
        <p:nvSpPr>
          <p:cNvPr id="59" name="Rectangle 58">
            <a:extLst>
              <a:ext uri="{FF2B5EF4-FFF2-40B4-BE49-F238E27FC236}">
                <a16:creationId xmlns:a16="http://schemas.microsoft.com/office/drawing/2014/main" id="{C3B80D23-0192-42F5-B8FD-B63D2A3795C0}"/>
              </a:ext>
            </a:extLst>
          </p:cNvPr>
          <p:cNvSpPr/>
          <p:nvPr/>
        </p:nvSpPr>
        <p:spPr>
          <a:xfrm>
            <a:off x="1719007" y="1495244"/>
            <a:ext cx="2160553" cy="1634812"/>
          </a:xfrm>
          <a:prstGeom prst="rect">
            <a:avLst/>
          </a:prstGeom>
          <a:solidFill>
            <a:srgbClr val="D1D3D4"/>
          </a:solidFill>
          <a:ln w="12700" cap="flat" cmpd="sng" algn="ctr">
            <a:solidFill>
              <a:srgbClr val="D1D3D4"/>
            </a:solidFill>
            <a:prstDash val="solid"/>
            <a:miter lim="800000"/>
          </a:ln>
          <a:effectLst/>
        </p:spPr>
        <p:txBody>
          <a:bodyPr rtlCol="0" anchor="ctr"/>
          <a:lstStyle/>
          <a:p>
            <a:pPr algn="ctr" defTabSz="914400">
              <a:spcAft>
                <a:spcPts val="1200"/>
              </a:spcAft>
              <a:buClr>
                <a:srgbClr val="09549B"/>
              </a:buClr>
              <a:defRPr/>
            </a:pPr>
            <a:r>
              <a:rPr lang="en-US" sz="1200" b="1" kern="0" dirty="0">
                <a:solidFill>
                  <a:srgbClr val="616161"/>
                </a:solidFill>
                <a:latin typeface="Century Gothic" panose="020B0502020202020204" pitchFamily="34" charset="0"/>
              </a:rPr>
              <a:t>Top-down Pricing</a:t>
            </a:r>
            <a:br>
              <a:rPr lang="en-US" sz="1200" b="1" kern="0" dirty="0">
                <a:solidFill>
                  <a:srgbClr val="616161"/>
                </a:solidFill>
                <a:latin typeface="Century Gothic" panose="020B0502020202020204" pitchFamily="34" charset="0"/>
              </a:rPr>
            </a:br>
            <a:r>
              <a:rPr lang="en-US" sz="1200" kern="0" dirty="0">
                <a:solidFill>
                  <a:srgbClr val="616161"/>
                </a:solidFill>
                <a:latin typeface="Century Gothic" panose="020B0502020202020204" pitchFamily="34" charset="0"/>
              </a:rPr>
              <a:t>The hospital sets the price and the plan has a PPO contract for ≈50% discount off hospital’s price  </a:t>
            </a:r>
            <a:br>
              <a:rPr lang="en-US" sz="1200" kern="0" dirty="0">
                <a:solidFill>
                  <a:srgbClr val="616161"/>
                </a:solidFill>
                <a:latin typeface="Century Gothic" panose="020B0502020202020204" pitchFamily="34" charset="0"/>
              </a:rPr>
            </a:br>
            <a:endParaRPr lang="en-US" sz="1200" b="1" kern="0" dirty="0">
              <a:solidFill>
                <a:srgbClr val="616161"/>
              </a:solidFill>
              <a:latin typeface="Century Gothic" panose="020B0502020202020204" pitchFamily="34" charset="0"/>
            </a:endParaRPr>
          </a:p>
        </p:txBody>
      </p:sp>
      <p:sp>
        <p:nvSpPr>
          <p:cNvPr id="60" name="Rectangle 59">
            <a:extLst>
              <a:ext uri="{FF2B5EF4-FFF2-40B4-BE49-F238E27FC236}">
                <a16:creationId xmlns:a16="http://schemas.microsoft.com/office/drawing/2014/main" id="{AAB1A224-D2DD-4452-84FF-BC7131527267}"/>
              </a:ext>
            </a:extLst>
          </p:cNvPr>
          <p:cNvSpPr/>
          <p:nvPr/>
        </p:nvSpPr>
        <p:spPr>
          <a:xfrm>
            <a:off x="1719007" y="4701667"/>
            <a:ext cx="2160553" cy="1704787"/>
          </a:xfrm>
          <a:prstGeom prst="rect">
            <a:avLst/>
          </a:prstGeom>
          <a:solidFill>
            <a:srgbClr val="D1D3D4"/>
          </a:solidFill>
          <a:ln w="12700" cap="flat" cmpd="sng" algn="ctr">
            <a:solidFill>
              <a:srgbClr val="D1D3D4"/>
            </a:solidFill>
            <a:prstDash val="solid"/>
            <a:miter lim="800000"/>
          </a:ln>
          <a:effectLst/>
        </p:spPr>
        <p:txBody>
          <a:bodyPr rtlCol="0" anchor="ctr"/>
          <a:lstStyle/>
          <a:p>
            <a:pPr algn="ctr" defTabSz="914400">
              <a:spcAft>
                <a:spcPts val="1200"/>
              </a:spcAft>
              <a:buClr>
                <a:srgbClr val="09549B"/>
              </a:buClr>
              <a:defRPr/>
            </a:pPr>
            <a:r>
              <a:rPr lang="en-US" sz="1200" b="1" kern="0" dirty="0">
                <a:solidFill>
                  <a:srgbClr val="616161"/>
                </a:solidFill>
                <a:latin typeface="Century Gothic" panose="020B0502020202020204" pitchFamily="34" charset="0"/>
              </a:rPr>
              <a:t>Bottom-up Pricing</a:t>
            </a:r>
            <a:br>
              <a:rPr lang="en-US" sz="1200" b="1" kern="0" dirty="0">
                <a:solidFill>
                  <a:srgbClr val="616161"/>
                </a:solidFill>
                <a:latin typeface="Century Gothic" panose="020B0502020202020204" pitchFamily="34" charset="0"/>
              </a:rPr>
            </a:br>
            <a:r>
              <a:rPr lang="en-US" sz="1200" kern="0" dirty="0">
                <a:solidFill>
                  <a:srgbClr val="616161"/>
                </a:solidFill>
                <a:latin typeface="Century Gothic" panose="020B0502020202020204" pitchFamily="34" charset="0"/>
              </a:rPr>
              <a:t> RBP health plan pays the hospital a percentage above the Medicare reimbursement </a:t>
            </a:r>
            <a:br>
              <a:rPr lang="en-US" sz="1200" kern="0" dirty="0">
                <a:solidFill>
                  <a:srgbClr val="616161"/>
                </a:solidFill>
                <a:latin typeface="Century Gothic" panose="020B0502020202020204" pitchFamily="34" charset="0"/>
              </a:rPr>
            </a:br>
            <a:r>
              <a:rPr lang="en-US" sz="1200" kern="0" dirty="0">
                <a:solidFill>
                  <a:srgbClr val="616161"/>
                </a:solidFill>
                <a:latin typeface="Century Gothic" panose="020B0502020202020204" pitchFamily="34" charset="0"/>
              </a:rPr>
              <a:t>(140% in this example)</a:t>
            </a:r>
          </a:p>
        </p:txBody>
      </p:sp>
      <p:sp>
        <p:nvSpPr>
          <p:cNvPr id="61" name="TextBox 60">
            <a:extLst>
              <a:ext uri="{FF2B5EF4-FFF2-40B4-BE49-F238E27FC236}">
                <a16:creationId xmlns:a16="http://schemas.microsoft.com/office/drawing/2014/main" id="{F479F36E-15C6-45D9-B0AA-90258D8D450E}"/>
              </a:ext>
            </a:extLst>
          </p:cNvPr>
          <p:cNvSpPr txBox="1"/>
          <p:nvPr/>
        </p:nvSpPr>
        <p:spPr>
          <a:xfrm>
            <a:off x="5456176" y="2017500"/>
            <a:ext cx="1001138" cy="646331"/>
          </a:xfrm>
          <a:prstGeom prst="rect">
            <a:avLst/>
          </a:prstGeom>
          <a:noFill/>
        </p:spPr>
        <p:txBody>
          <a:bodyPr wrap="square" rtlCol="0">
            <a:spAutoFit/>
          </a:bodyPr>
          <a:lstStyle/>
          <a:p>
            <a:pPr algn="ctr" defTabSz="914400">
              <a:defRPr/>
            </a:pPr>
            <a:r>
              <a:rPr lang="en-US" sz="1200" b="1" kern="0" dirty="0">
                <a:solidFill>
                  <a:prstClr val="white"/>
                </a:solidFill>
                <a:latin typeface="Century Gothic" panose="020B0502020202020204" pitchFamily="34" charset="0"/>
              </a:rPr>
              <a:t>Top-down Pricing (e.g., PPO)</a:t>
            </a:r>
            <a:endParaRPr lang="en-US" sz="2800" b="1" kern="0" dirty="0">
              <a:solidFill>
                <a:prstClr val="white"/>
              </a:solidFill>
              <a:latin typeface="Century Gothic" panose="020B0502020202020204" pitchFamily="34" charset="0"/>
            </a:endParaRPr>
          </a:p>
        </p:txBody>
      </p:sp>
      <p:sp>
        <p:nvSpPr>
          <p:cNvPr id="62" name="TextBox 61">
            <a:extLst>
              <a:ext uri="{FF2B5EF4-FFF2-40B4-BE49-F238E27FC236}">
                <a16:creationId xmlns:a16="http://schemas.microsoft.com/office/drawing/2014/main" id="{1E365B22-F9FE-473F-A8F0-903A2F4D0489}"/>
              </a:ext>
            </a:extLst>
          </p:cNvPr>
          <p:cNvSpPr txBox="1"/>
          <p:nvPr/>
        </p:nvSpPr>
        <p:spPr>
          <a:xfrm>
            <a:off x="5452016" y="5773527"/>
            <a:ext cx="1009458" cy="461665"/>
          </a:xfrm>
          <a:prstGeom prst="rect">
            <a:avLst/>
          </a:prstGeom>
          <a:noFill/>
        </p:spPr>
        <p:txBody>
          <a:bodyPr wrap="square" rtlCol="0">
            <a:spAutoFit/>
          </a:bodyPr>
          <a:lstStyle/>
          <a:p>
            <a:pPr algn="ctr" defTabSz="914400">
              <a:defRPr/>
            </a:pPr>
            <a:r>
              <a:rPr lang="en-US" sz="1200" b="1" kern="0" dirty="0">
                <a:solidFill>
                  <a:prstClr val="white"/>
                </a:solidFill>
                <a:latin typeface="Century Gothic" panose="020B0502020202020204" pitchFamily="34" charset="0"/>
              </a:rPr>
              <a:t>Bottom-up Pricing</a:t>
            </a:r>
          </a:p>
        </p:txBody>
      </p:sp>
      <p:cxnSp>
        <p:nvCxnSpPr>
          <p:cNvPr id="63" name="Straight Arrow Connector 62">
            <a:extLst>
              <a:ext uri="{FF2B5EF4-FFF2-40B4-BE49-F238E27FC236}">
                <a16:creationId xmlns:a16="http://schemas.microsoft.com/office/drawing/2014/main" id="{49A10763-B6C6-4E0F-A8A2-DDB8C021279B}"/>
              </a:ext>
            </a:extLst>
          </p:cNvPr>
          <p:cNvCxnSpPr>
            <a:cxnSpLocks/>
          </p:cNvCxnSpPr>
          <p:nvPr/>
        </p:nvCxnSpPr>
        <p:spPr>
          <a:xfrm flipH="1">
            <a:off x="6594834" y="5470101"/>
            <a:ext cx="693681" cy="0"/>
          </a:xfrm>
          <a:prstGeom prst="straightConnector1">
            <a:avLst/>
          </a:prstGeom>
          <a:noFill/>
          <a:ln w="38100" cap="flat" cmpd="sng" algn="ctr">
            <a:solidFill>
              <a:sysClr val="windowText" lastClr="000000"/>
            </a:solidFill>
            <a:prstDash val="solid"/>
            <a:miter lim="800000"/>
            <a:tailEnd type="triangle"/>
          </a:ln>
          <a:effectLst/>
        </p:spPr>
      </p:cxnSp>
      <p:sp>
        <p:nvSpPr>
          <p:cNvPr id="64" name="Up-Down Arrow 73">
            <a:extLst>
              <a:ext uri="{FF2B5EF4-FFF2-40B4-BE49-F238E27FC236}">
                <a16:creationId xmlns:a16="http://schemas.microsoft.com/office/drawing/2014/main" id="{04103EB4-1191-495C-B41E-AA7334DEBE35}"/>
              </a:ext>
            </a:extLst>
          </p:cNvPr>
          <p:cNvSpPr/>
          <p:nvPr/>
        </p:nvSpPr>
        <p:spPr>
          <a:xfrm>
            <a:off x="5822055" y="4109101"/>
            <a:ext cx="294606" cy="731520"/>
          </a:xfrm>
          <a:prstGeom prst="upDownArrow">
            <a:avLst/>
          </a:prstGeom>
          <a:solidFill>
            <a:srgbClr val="ED7D31"/>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65" name="Left Brace 64">
            <a:extLst>
              <a:ext uri="{FF2B5EF4-FFF2-40B4-BE49-F238E27FC236}">
                <a16:creationId xmlns:a16="http://schemas.microsoft.com/office/drawing/2014/main" id="{1D695FE8-AB25-4FC9-95E3-E3096091B1AD}"/>
              </a:ext>
            </a:extLst>
          </p:cNvPr>
          <p:cNvSpPr/>
          <p:nvPr/>
        </p:nvSpPr>
        <p:spPr>
          <a:xfrm>
            <a:off x="5687838" y="4110278"/>
            <a:ext cx="113511" cy="731520"/>
          </a:xfrm>
          <a:prstGeom prst="leftBrace">
            <a:avLst>
              <a:gd name="adj1" fmla="val 62304"/>
              <a:gd name="adj2" fmla="val 50000"/>
            </a:avLst>
          </a:prstGeom>
          <a:noFill/>
          <a:ln w="190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5CC164B4-9BF4-4B1B-803A-09985C59AB9D}"/>
              </a:ext>
            </a:extLst>
          </p:cNvPr>
          <p:cNvSpPr/>
          <p:nvPr/>
        </p:nvSpPr>
        <p:spPr>
          <a:xfrm>
            <a:off x="5885117" y="3939083"/>
            <a:ext cx="168483" cy="168483"/>
          </a:xfrm>
          <a:prstGeom prst="ellipse">
            <a:avLst/>
          </a:prstGeom>
          <a:solidFill>
            <a:srgbClr val="4472C4"/>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72C4"/>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6F66BD49-39B0-4D64-AE72-E6483D520E2C}"/>
              </a:ext>
            </a:extLst>
          </p:cNvPr>
          <p:cNvSpPr/>
          <p:nvPr/>
        </p:nvSpPr>
        <p:spPr>
          <a:xfrm>
            <a:off x="5885117" y="4854787"/>
            <a:ext cx="168483" cy="168483"/>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8C226979-9693-44CA-B94E-596858AB6313}"/>
              </a:ext>
            </a:extLst>
          </p:cNvPr>
          <p:cNvSpPr txBox="1"/>
          <p:nvPr/>
        </p:nvSpPr>
        <p:spPr>
          <a:xfrm>
            <a:off x="7230219" y="1612283"/>
            <a:ext cx="2298657" cy="307777"/>
          </a:xfrm>
          <a:prstGeom prst="rect">
            <a:avLst/>
          </a:prstGeom>
          <a:noFill/>
          <a:ln>
            <a:noFill/>
          </a:ln>
        </p:spPr>
        <p:txBody>
          <a:bodyPr wrap="square" rtlCol="0">
            <a:spAutoFit/>
          </a:bodyPr>
          <a:lstStyle/>
          <a:p>
            <a:pPr defTabSz="914400">
              <a:defRPr/>
            </a:pPr>
            <a:r>
              <a:rPr lang="en-US" sz="1400" kern="0" dirty="0">
                <a:solidFill>
                  <a:srgbClr val="4472C4"/>
                </a:solidFill>
                <a:latin typeface="Century Gothic" panose="020B0502020202020204" pitchFamily="34" charset="0"/>
              </a:rPr>
              <a:t>Charge Master Rate</a:t>
            </a:r>
            <a:endParaRPr lang="en-US" sz="1400" b="1" kern="0" dirty="0">
              <a:solidFill>
                <a:srgbClr val="4472C4"/>
              </a:solidFill>
              <a:latin typeface="Century Gothic" panose="020B0502020202020204" pitchFamily="34" charset="0"/>
            </a:endParaRPr>
          </a:p>
        </p:txBody>
      </p:sp>
      <p:sp>
        <p:nvSpPr>
          <p:cNvPr id="69" name="Rectangle 68">
            <a:extLst>
              <a:ext uri="{FF2B5EF4-FFF2-40B4-BE49-F238E27FC236}">
                <a16:creationId xmlns:a16="http://schemas.microsoft.com/office/drawing/2014/main" id="{894B1569-A85D-4F57-8593-2A3B4FE76ECE}"/>
              </a:ext>
            </a:extLst>
          </p:cNvPr>
          <p:cNvSpPr/>
          <p:nvPr/>
        </p:nvSpPr>
        <p:spPr>
          <a:xfrm>
            <a:off x="159647" y="1495244"/>
            <a:ext cx="1563402" cy="1634812"/>
          </a:xfrm>
          <a:prstGeom prst="rect">
            <a:avLst/>
          </a:prstGeom>
          <a:solidFill>
            <a:srgbClr val="A5A5A5"/>
          </a:solidFill>
          <a:ln w="12700" cap="flat" cmpd="sng" algn="ctr">
            <a:solidFill>
              <a:srgbClr val="D1D3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1200"/>
              </a:spcAft>
              <a:buClr>
                <a:srgbClr val="09549B"/>
              </a:buClr>
              <a:buSzTx/>
              <a:buFontTx/>
              <a:buNone/>
              <a:tabLst/>
              <a:defRPr/>
            </a:pPr>
            <a:r>
              <a:rPr kumimoji="0" lang="en-US" sz="1200" b="1" i="0" u="none" strike="noStrike" kern="0" cap="none" spc="0" normalizeH="0" baseline="0" noProof="0" dirty="0">
                <a:ln>
                  <a:noFill/>
                </a:ln>
                <a:solidFill>
                  <a:prstClr val="white"/>
                </a:solidFill>
                <a:effectLst/>
                <a:uLnTx/>
                <a:uFillTx/>
                <a:latin typeface="Century Gothic" panose="020B0502020202020204" pitchFamily="34" charset="0"/>
              </a:rPr>
              <a:t>Traditional Fee-for-Service Reimbursement</a:t>
            </a:r>
            <a:endParaRPr kumimoji="0" lang="en-US" sz="1000" b="1"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70" name="Rectangle 69">
            <a:extLst>
              <a:ext uri="{FF2B5EF4-FFF2-40B4-BE49-F238E27FC236}">
                <a16:creationId xmlns:a16="http://schemas.microsoft.com/office/drawing/2014/main" id="{976B8811-FD9F-4348-9421-0093E8E9E422}"/>
              </a:ext>
            </a:extLst>
          </p:cNvPr>
          <p:cNvSpPr/>
          <p:nvPr/>
        </p:nvSpPr>
        <p:spPr>
          <a:xfrm>
            <a:off x="159647" y="4701411"/>
            <a:ext cx="1563402" cy="1712008"/>
          </a:xfrm>
          <a:prstGeom prst="rect">
            <a:avLst/>
          </a:prstGeom>
          <a:solidFill>
            <a:srgbClr val="A5A5A5"/>
          </a:solidFill>
          <a:ln w="12700" cap="flat" cmpd="sng" algn="ctr">
            <a:solidFill>
              <a:srgbClr val="D1D3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1200"/>
              </a:spcAft>
              <a:buClr>
                <a:srgbClr val="09549B"/>
              </a:buClr>
              <a:buSzTx/>
              <a:buFontTx/>
              <a:buNone/>
              <a:tabLst/>
              <a:defRPr/>
            </a:pPr>
            <a:r>
              <a:rPr kumimoji="0" lang="en-US" sz="1200" b="1" i="0" u="none" strike="noStrike" kern="0" cap="none" spc="0" normalizeH="0" baseline="0" noProof="0" dirty="0">
                <a:ln>
                  <a:noFill/>
                </a:ln>
                <a:solidFill>
                  <a:prstClr val="white"/>
                </a:solidFill>
                <a:effectLst/>
                <a:uLnTx/>
                <a:uFillTx/>
                <a:latin typeface="Century Gothic" panose="020B0502020202020204" pitchFamily="34" charset="0"/>
              </a:rPr>
              <a:t>Reference-Based Pricing Reimbursement</a:t>
            </a:r>
            <a:endParaRPr kumimoji="0" lang="en-US" sz="1000" b="1"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custDataLst>
      <p:tags r:id="rId1"/>
    </p:custDataLst>
    <p:extLst>
      <p:ext uri="{BB962C8B-B14F-4D97-AF65-F5344CB8AC3E}">
        <p14:creationId xmlns:p14="http://schemas.microsoft.com/office/powerpoint/2010/main" val="75689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0E5F77-4D08-43D8-9C0B-98BEBB1059E1}"/>
              </a:ext>
            </a:extLst>
          </p:cNvPr>
          <p:cNvGrpSpPr/>
          <p:nvPr/>
        </p:nvGrpSpPr>
        <p:grpSpPr>
          <a:xfrm>
            <a:off x="451110" y="6102453"/>
            <a:ext cx="5587740" cy="364921"/>
            <a:chOff x="451110" y="6102453"/>
            <a:chExt cx="5587740" cy="364921"/>
          </a:xfrm>
        </p:grpSpPr>
        <p:sp>
          <p:nvSpPr>
            <p:cNvPr id="14" name="TextBox 13">
              <a:extLst>
                <a:ext uri="{FF2B5EF4-FFF2-40B4-BE49-F238E27FC236}">
                  <a16:creationId xmlns:a16="http://schemas.microsoft.com/office/drawing/2014/main" id="{EDA41591-8371-4EAE-83FA-2B8D5D0606A3}"/>
                </a:ext>
              </a:extLst>
            </p:cNvPr>
            <p:cNvSpPr txBox="1"/>
            <p:nvPr/>
          </p:nvSpPr>
          <p:spPr>
            <a:xfrm>
              <a:off x="451110" y="6102453"/>
              <a:ext cx="5587740" cy="364921"/>
            </a:xfrm>
            <a:prstGeom prst="rect">
              <a:avLst/>
            </a:prstGeom>
            <a:solidFill>
              <a:srgbClr val="3C7EC1"/>
            </a:solidFill>
            <a:ln>
              <a:noFill/>
            </a:ln>
          </p:spPr>
          <p:txBody>
            <a:bodyPr vert="horz" wrap="square" lIns="91440" tIns="45720" rIns="91440" bIns="45720" rtlCol="0" anchor="ctr">
              <a:normAutofit/>
            </a:bodyPr>
            <a:lstStyle/>
            <a:p>
              <a:pPr fontAlgn="base">
                <a:spcBef>
                  <a:spcPts val="800"/>
                </a:spcBef>
                <a:spcAft>
                  <a:spcPct val="0"/>
                </a:spcAft>
              </a:pPr>
              <a:r>
                <a:rPr lang="en-US" sz="1600" dirty="0">
                  <a:solidFill>
                    <a:srgbClr val="FFFFFF"/>
                  </a:solidFill>
                  <a:latin typeface="Century Gothic" panose="020B0502020202020204" pitchFamily="34" charset="0"/>
                  <a:cs typeface="Calibri Light" panose="020F0302020204030204" pitchFamily="34" charset="0"/>
                </a:rPr>
                <a:t>Average Savings From Prior Year:</a:t>
              </a:r>
              <a:endParaRPr lang="en-US" sz="1600" dirty="0">
                <a:solidFill>
                  <a:srgbClr val="EE8A1D"/>
                </a:solidFill>
                <a:latin typeface="Century Gothic" panose="020B050202020202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1ACF3281-62A5-4E47-980A-324900F47527}"/>
                </a:ext>
              </a:extLst>
            </p:cNvPr>
            <p:cNvSpPr txBox="1"/>
            <p:nvPr/>
          </p:nvSpPr>
          <p:spPr>
            <a:xfrm>
              <a:off x="5194002" y="6131028"/>
              <a:ext cx="678160" cy="289038"/>
            </a:xfrm>
            <a:prstGeom prst="rect">
              <a:avLst/>
            </a:prstGeom>
          </p:spPr>
          <p:txBody>
            <a:bodyPr vert="horz" wrap="square" lIns="0" tIns="0" rIns="0" bIns="0" rtlCol="0" anchor="ctr">
              <a:normAutofit/>
            </a:bodyPr>
            <a:lstStyle/>
            <a:p>
              <a:pPr algn="ctr" fontAlgn="base">
                <a:spcBef>
                  <a:spcPts val="800"/>
                </a:spcBef>
                <a:spcAft>
                  <a:spcPct val="0"/>
                </a:spcAft>
              </a:pPr>
              <a:r>
                <a:rPr lang="en-US" b="1" dirty="0">
                  <a:solidFill>
                    <a:srgbClr val="F19F45"/>
                  </a:solidFill>
                  <a:latin typeface="Century Gothic" panose="020B0502020202020204" pitchFamily="34" charset="0"/>
                  <a:cs typeface="Calibri Light" panose="020F0302020204030204" pitchFamily="34" charset="0"/>
                </a:rPr>
                <a:t>36%</a:t>
              </a:r>
              <a:endParaRPr lang="en-US" dirty="0">
                <a:solidFill>
                  <a:srgbClr val="F19F45"/>
                </a:solidFill>
                <a:latin typeface="Verdana" pitchFamily="34" charset="0"/>
                <a:cs typeface="Arial" charset="0"/>
              </a:endParaRPr>
            </a:p>
          </p:txBody>
        </p:sp>
      </p:grpSp>
      <p:sp>
        <p:nvSpPr>
          <p:cNvPr id="4" name="Orange shading bkgd">
            <a:extLst>
              <a:ext uri="{FF2B5EF4-FFF2-40B4-BE49-F238E27FC236}">
                <a16:creationId xmlns:a16="http://schemas.microsoft.com/office/drawing/2014/main" id="{84B38258-F61E-4FDC-98D1-349101F9AA73}"/>
              </a:ext>
            </a:extLst>
          </p:cNvPr>
          <p:cNvSpPr/>
          <p:nvPr/>
        </p:nvSpPr>
        <p:spPr>
          <a:xfrm>
            <a:off x="5058752" y="3412362"/>
            <a:ext cx="972953" cy="2675778"/>
          </a:xfrm>
          <a:prstGeom prst="rect">
            <a:avLst/>
          </a:prstGeom>
          <a:solidFill>
            <a:srgbClr val="FB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411480"/>
            <a:ext cx="8229600" cy="780707"/>
          </a:xfrm>
        </p:spPr>
        <p:txBody>
          <a:bodyPr/>
          <a:lstStyle/>
          <a:p>
            <a:r>
              <a:rPr lang="en-US" dirty="0"/>
              <a:t>Cost Savings are Significant</a:t>
            </a:r>
          </a:p>
        </p:txBody>
      </p:sp>
      <p:sp>
        <p:nvSpPr>
          <p:cNvPr id="54" name="Rectangle 53">
            <a:extLst>
              <a:ext uri="{FF2B5EF4-FFF2-40B4-BE49-F238E27FC236}">
                <a16:creationId xmlns:a16="http://schemas.microsoft.com/office/drawing/2014/main" id="{2707267A-911C-4F81-BF15-4E65F873CAB7}"/>
              </a:ext>
            </a:extLst>
          </p:cNvPr>
          <p:cNvSpPr/>
          <p:nvPr/>
        </p:nvSpPr>
        <p:spPr>
          <a:xfrm>
            <a:off x="628650" y="1478692"/>
            <a:ext cx="7886700" cy="738664"/>
          </a:xfrm>
          <a:prstGeom prst="rect">
            <a:avLst/>
          </a:prstGeom>
        </p:spPr>
        <p:txBody>
          <a:bodyPr wrap="square" lIns="0" tIns="0" rIns="0" bIns="0">
            <a:spAutoFit/>
          </a:bodyPr>
          <a:lstStyle/>
          <a:p>
            <a:pPr algn="ctr" defTabSz="1005840" fontAlgn="base">
              <a:spcBef>
                <a:spcPct val="20000"/>
              </a:spcBef>
              <a:spcAft>
                <a:spcPct val="0"/>
              </a:spcAft>
              <a:buClr>
                <a:srgbClr val="1B5599"/>
              </a:buClr>
              <a:buSzPct val="90000"/>
            </a:pPr>
            <a:r>
              <a:rPr lang="en-US" sz="1600" dirty="0">
                <a:solidFill>
                  <a:srgbClr val="00529B"/>
                </a:solidFill>
                <a:latin typeface="+mj-lt"/>
              </a:rPr>
              <a:t>USI clients have experienced savings in excess of 30% when implementing RBP. </a:t>
            </a:r>
            <a:br>
              <a:rPr lang="en-US" sz="1600" dirty="0">
                <a:solidFill>
                  <a:srgbClr val="00529B"/>
                </a:solidFill>
                <a:latin typeface="+mj-lt"/>
              </a:rPr>
            </a:br>
            <a:r>
              <a:rPr lang="en-US" sz="1600" dirty="0">
                <a:solidFill>
                  <a:srgbClr val="00529B"/>
                </a:solidFill>
                <a:latin typeface="+mj-lt"/>
              </a:rPr>
              <a:t>Long-term cost avoidance is increased due to lower Medicare </a:t>
            </a:r>
            <a:br>
              <a:rPr lang="en-US" sz="1600" dirty="0">
                <a:solidFill>
                  <a:srgbClr val="00529B"/>
                </a:solidFill>
                <a:latin typeface="+mj-lt"/>
              </a:rPr>
            </a:br>
            <a:r>
              <a:rPr lang="en-US" sz="1600" dirty="0">
                <a:solidFill>
                  <a:srgbClr val="00529B"/>
                </a:solidFill>
                <a:latin typeface="+mj-lt"/>
              </a:rPr>
              <a:t>trend of 1 – 2% as compared to 6% or more for PPOs.</a:t>
            </a:r>
          </a:p>
        </p:txBody>
      </p:sp>
      <p:graphicFrame>
        <p:nvGraphicFramePr>
          <p:cNvPr id="16" name="Table 15">
            <a:extLst>
              <a:ext uri="{FF2B5EF4-FFF2-40B4-BE49-F238E27FC236}">
                <a16:creationId xmlns:a16="http://schemas.microsoft.com/office/drawing/2014/main" id="{FF68DAEB-6EC5-4B75-82B1-61230B208892}"/>
              </a:ext>
            </a:extLst>
          </p:cNvPr>
          <p:cNvGraphicFramePr>
            <a:graphicFrameLocks noGrp="1"/>
          </p:cNvGraphicFramePr>
          <p:nvPr>
            <p:extLst>
              <p:ext uri="{D42A27DB-BD31-4B8C-83A1-F6EECF244321}">
                <p14:modId xmlns:p14="http://schemas.microsoft.com/office/powerpoint/2010/main" val="3203399034"/>
              </p:ext>
            </p:extLst>
          </p:nvPr>
        </p:nvGraphicFramePr>
        <p:xfrm>
          <a:off x="457264" y="2815629"/>
          <a:ext cx="5575431" cy="3279648"/>
        </p:xfrm>
        <a:graphic>
          <a:graphicData uri="http://schemas.openxmlformats.org/drawingml/2006/table">
            <a:tbl>
              <a:tblPr/>
              <a:tblGrid>
                <a:gridCol w="762000">
                  <a:extLst>
                    <a:ext uri="{9D8B030D-6E8A-4147-A177-3AD203B41FA5}">
                      <a16:colId xmlns:a16="http://schemas.microsoft.com/office/drawing/2014/main" val="3353157632"/>
                    </a:ext>
                  </a:extLst>
                </a:gridCol>
                <a:gridCol w="754380">
                  <a:extLst>
                    <a:ext uri="{9D8B030D-6E8A-4147-A177-3AD203B41FA5}">
                      <a16:colId xmlns:a16="http://schemas.microsoft.com/office/drawing/2014/main" val="2911469862"/>
                    </a:ext>
                  </a:extLst>
                </a:gridCol>
                <a:gridCol w="1440180">
                  <a:extLst>
                    <a:ext uri="{9D8B030D-6E8A-4147-A177-3AD203B41FA5}">
                      <a16:colId xmlns:a16="http://schemas.microsoft.com/office/drawing/2014/main" val="181803419"/>
                    </a:ext>
                  </a:extLst>
                </a:gridCol>
                <a:gridCol w="822960">
                  <a:extLst>
                    <a:ext uri="{9D8B030D-6E8A-4147-A177-3AD203B41FA5}">
                      <a16:colId xmlns:a16="http://schemas.microsoft.com/office/drawing/2014/main" val="1317918274"/>
                    </a:ext>
                  </a:extLst>
                </a:gridCol>
                <a:gridCol w="822960">
                  <a:extLst>
                    <a:ext uri="{9D8B030D-6E8A-4147-A177-3AD203B41FA5}">
                      <a16:colId xmlns:a16="http://schemas.microsoft.com/office/drawing/2014/main" val="3517173565"/>
                    </a:ext>
                  </a:extLst>
                </a:gridCol>
                <a:gridCol w="972951">
                  <a:extLst>
                    <a:ext uri="{9D8B030D-6E8A-4147-A177-3AD203B41FA5}">
                      <a16:colId xmlns:a16="http://schemas.microsoft.com/office/drawing/2014/main" val="2361187957"/>
                    </a:ext>
                  </a:extLst>
                </a:gridCol>
              </a:tblGrid>
              <a:tr h="164333">
                <a:tc rowSpan="2">
                  <a:txBody>
                    <a:bodyPr/>
                    <a:lstStyle/>
                    <a:p>
                      <a:pPr algn="ctr" fontAlgn="ctr"/>
                      <a:r>
                        <a:rPr lang="en-US" sz="1050" b="1" i="0" u="none" strike="noStrike" dirty="0">
                          <a:solidFill>
                            <a:srgbClr val="FFFFFF"/>
                          </a:solidFill>
                          <a:effectLst/>
                          <a:latin typeface="Calibri" panose="020F0502020204030204" pitchFamily="34" charset="0"/>
                        </a:rPr>
                        <a:t>  Employees</a:t>
                      </a:r>
                    </a:p>
                  </a:txBody>
                  <a:tcPr marL="27432" marR="27432" marT="27432" marB="27432"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529B"/>
                    </a:solidFill>
                  </a:tcPr>
                </a:tc>
                <a:tc rowSpan="2">
                  <a:txBody>
                    <a:bodyPr/>
                    <a:lstStyle/>
                    <a:p>
                      <a:pPr algn="ctr" fontAlgn="ctr"/>
                      <a:r>
                        <a:rPr lang="en-US" sz="1050" b="1" i="0" u="none" strike="noStrike" dirty="0">
                          <a:solidFill>
                            <a:srgbClr val="FFFFFF"/>
                          </a:solidFill>
                          <a:effectLst/>
                          <a:latin typeface="Calibri" panose="020F0502020204030204" pitchFamily="34" charset="0"/>
                        </a:rPr>
                        <a:t>Client</a:t>
                      </a:r>
                    </a:p>
                  </a:txBody>
                  <a:tcPr marL="27432" marR="27432" marT="27432" marB="27432"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529B"/>
                    </a:solidFill>
                  </a:tcPr>
                </a:tc>
                <a:tc rowSpan="2">
                  <a:txBody>
                    <a:bodyPr/>
                    <a:lstStyle/>
                    <a:p>
                      <a:pPr algn="ctr" fontAlgn="ctr"/>
                      <a:r>
                        <a:rPr lang="en-US" sz="1050" b="1" i="0" u="none" strike="noStrike" dirty="0">
                          <a:solidFill>
                            <a:srgbClr val="FFFFFF"/>
                          </a:solidFill>
                          <a:effectLst/>
                          <a:latin typeface="Calibri" panose="020F0502020204030204" pitchFamily="34" charset="0"/>
                        </a:rPr>
                        <a:t>RBP Vendor</a:t>
                      </a:r>
                    </a:p>
                  </a:txBody>
                  <a:tcPr marL="27432" marR="27432" marT="27432" marB="27432"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529B"/>
                    </a:solidFill>
                  </a:tcPr>
                </a:tc>
                <a:tc gridSpan="2">
                  <a:txBody>
                    <a:bodyPr/>
                    <a:lstStyle/>
                    <a:p>
                      <a:pPr algn="ctr" fontAlgn="ctr"/>
                      <a:r>
                        <a:rPr lang="en-US" sz="1100" b="1" i="0" u="none" strike="noStrike" dirty="0">
                          <a:solidFill>
                            <a:srgbClr val="FFFFFF"/>
                          </a:solidFill>
                          <a:effectLst/>
                          <a:latin typeface="Calibri" panose="020F0502020204030204" pitchFamily="34" charset="0"/>
                        </a:rPr>
                        <a:t>Medical &amp; RX PEPY</a:t>
                      </a:r>
                    </a:p>
                  </a:txBody>
                  <a:tcPr marL="27432" marR="27432" marT="27432" marB="27432"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529B"/>
                    </a:solidFill>
                  </a:tcPr>
                </a:tc>
                <a:tc hMerge="1">
                  <a:txBody>
                    <a:bodyPr/>
                    <a:lstStyle/>
                    <a:p>
                      <a:endParaRPr lang="en-US"/>
                    </a:p>
                  </a:txBody>
                  <a:tcPr/>
                </a:tc>
                <a:tc rowSpan="2">
                  <a:txBody>
                    <a:bodyPr/>
                    <a:lstStyle/>
                    <a:p>
                      <a:pPr algn="ctr" fontAlgn="ctr"/>
                      <a:r>
                        <a:rPr lang="en-US" sz="1600" b="1" i="0" u="none" strike="noStrike" dirty="0">
                          <a:solidFill>
                            <a:srgbClr val="FFFFFF"/>
                          </a:solidFill>
                          <a:effectLst/>
                          <a:latin typeface="Calibri" panose="020F0502020204030204" pitchFamily="34" charset="0"/>
                        </a:rPr>
                        <a:t>Savings</a:t>
                      </a:r>
                    </a:p>
                  </a:txBody>
                  <a:tcPr marL="27432" marR="27432" marT="27432" marB="27432"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529B"/>
                    </a:solidFill>
                  </a:tcPr>
                </a:tc>
                <a:extLst>
                  <a:ext uri="{0D108BD9-81ED-4DB2-BD59-A6C34878D82A}">
                    <a16:rowId xmlns:a16="http://schemas.microsoft.com/office/drawing/2014/main" val="2339915409"/>
                  </a:ext>
                </a:extLst>
              </a:tr>
              <a:tr h="27689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50" b="1" i="0" u="none" strike="noStrike" dirty="0">
                          <a:solidFill>
                            <a:srgbClr val="FFFFFF"/>
                          </a:solidFill>
                          <a:effectLst/>
                          <a:latin typeface="Calibri" panose="020F0502020204030204" pitchFamily="34" charset="0"/>
                        </a:rPr>
                        <a:t>1 Year Prior to RBP</a:t>
                      </a:r>
                    </a:p>
                  </a:txBody>
                  <a:tcPr marL="27432" marR="27432" marT="27432" marB="27432"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529B"/>
                    </a:solidFill>
                  </a:tcPr>
                </a:tc>
                <a:tc>
                  <a:txBody>
                    <a:bodyPr/>
                    <a:lstStyle/>
                    <a:p>
                      <a:pPr algn="ctr" fontAlgn="ctr"/>
                      <a:r>
                        <a:rPr lang="en-US" sz="1050" b="1" i="0" u="none" strike="noStrike" dirty="0">
                          <a:solidFill>
                            <a:srgbClr val="FFFFFF"/>
                          </a:solidFill>
                          <a:effectLst/>
                          <a:latin typeface="Calibri" panose="020F0502020204030204" pitchFamily="34" charset="0"/>
                        </a:rPr>
                        <a:t>Year 1 for RBP</a:t>
                      </a:r>
                    </a:p>
                  </a:txBody>
                  <a:tcPr marL="27432" marR="27432" marT="27432" marB="27432"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529B"/>
                    </a:solidFill>
                  </a:tcPr>
                </a:tc>
                <a:tc vMerge="1">
                  <a:txBody>
                    <a:bodyPr/>
                    <a:lstStyle/>
                    <a:p>
                      <a:endParaRPr lang="en-US"/>
                    </a:p>
                  </a:txBody>
                  <a:tcPr/>
                </a:tc>
                <a:extLst>
                  <a:ext uri="{0D108BD9-81ED-4DB2-BD59-A6C34878D82A}">
                    <a16:rowId xmlns:a16="http://schemas.microsoft.com/office/drawing/2014/main" val="1986976693"/>
                  </a:ext>
                </a:extLst>
              </a:tr>
              <a:tr h="198100">
                <a:tc>
                  <a:txBody>
                    <a:bodyPr/>
                    <a:lstStyle/>
                    <a:p>
                      <a:pPr algn="ctr" fontAlgn="b"/>
                      <a:r>
                        <a:rPr lang="en-US" sz="1100" b="0" i="0" u="none" strike="noStrike" dirty="0">
                          <a:solidFill>
                            <a:srgbClr val="000000"/>
                          </a:solidFill>
                          <a:effectLst/>
                          <a:latin typeface="Calibri" panose="020F0502020204030204" pitchFamily="34" charset="0"/>
                        </a:rPr>
                        <a:t>196</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Client 1</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Clear Health Strategies</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$5,528</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$3,569</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400" b="1" i="0" u="none" strike="noStrike" dirty="0">
                          <a:solidFill>
                            <a:srgbClr val="00529B"/>
                          </a:solidFill>
                          <a:effectLst/>
                          <a:latin typeface="Calibri" panose="020F0502020204030204" pitchFamily="34" charset="0"/>
                        </a:rPr>
                        <a:t>35%</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84661631"/>
                  </a:ext>
                </a:extLst>
              </a:tr>
              <a:tr h="198100">
                <a:tc>
                  <a:txBody>
                    <a:bodyPr/>
                    <a:lstStyle/>
                    <a:p>
                      <a:pPr algn="ctr" fontAlgn="b"/>
                      <a:r>
                        <a:rPr lang="en-US" sz="1100" b="0" i="0" u="none" strike="noStrike" dirty="0">
                          <a:solidFill>
                            <a:srgbClr val="000000"/>
                          </a:solidFill>
                          <a:effectLst/>
                          <a:latin typeface="Calibri" panose="020F0502020204030204" pitchFamily="34" charset="0"/>
                        </a:rPr>
                        <a:t>200</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Client 2</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Inetico</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$7,007</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$4,846</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400" b="1" i="0" u="none" strike="noStrike" dirty="0">
                          <a:solidFill>
                            <a:srgbClr val="00529B"/>
                          </a:solidFill>
                          <a:effectLst/>
                          <a:latin typeface="Calibri" panose="020F0502020204030204" pitchFamily="34" charset="0"/>
                        </a:rPr>
                        <a:t>31%</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2732085"/>
                  </a:ext>
                </a:extLst>
              </a:tr>
              <a:tr h="198100">
                <a:tc>
                  <a:txBody>
                    <a:bodyPr/>
                    <a:lstStyle/>
                    <a:p>
                      <a:pPr algn="ctr" fontAlgn="b"/>
                      <a:r>
                        <a:rPr lang="en-US" sz="1100" b="0" i="0" u="none" strike="noStrike" dirty="0">
                          <a:solidFill>
                            <a:srgbClr val="000000"/>
                          </a:solidFill>
                          <a:effectLst/>
                          <a:latin typeface="Calibri" panose="020F0502020204030204" pitchFamily="34" charset="0"/>
                        </a:rPr>
                        <a:t>350</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Client 3</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AMPS</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$5,031</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$3,293</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400" b="1" i="0" u="none" strike="noStrike" dirty="0">
                          <a:solidFill>
                            <a:srgbClr val="00529B"/>
                          </a:solidFill>
                          <a:effectLst/>
                          <a:latin typeface="Calibri" panose="020F0502020204030204" pitchFamily="34" charset="0"/>
                        </a:rPr>
                        <a:t>35%</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279357739"/>
                  </a:ext>
                </a:extLst>
              </a:tr>
              <a:tr h="198100">
                <a:tc>
                  <a:txBody>
                    <a:bodyPr/>
                    <a:lstStyle/>
                    <a:p>
                      <a:pPr algn="ctr" fontAlgn="b"/>
                      <a:r>
                        <a:rPr lang="en-US" sz="1100" b="0" i="0" u="none" strike="noStrike" dirty="0">
                          <a:solidFill>
                            <a:srgbClr val="000000"/>
                          </a:solidFill>
                          <a:effectLst/>
                          <a:latin typeface="Calibri" panose="020F0502020204030204" pitchFamily="34" charset="0"/>
                        </a:rPr>
                        <a:t>450</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Client 4</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Claim Doc</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$7,244</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$2,551</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400" b="1" i="0" u="none" strike="noStrike" dirty="0">
                          <a:solidFill>
                            <a:srgbClr val="00529B"/>
                          </a:solidFill>
                          <a:effectLst/>
                          <a:latin typeface="Calibri" panose="020F0502020204030204" pitchFamily="34" charset="0"/>
                        </a:rPr>
                        <a:t>65%</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89532313"/>
                  </a:ext>
                </a:extLst>
              </a:tr>
              <a:tr h="198100">
                <a:tc>
                  <a:txBody>
                    <a:bodyPr/>
                    <a:lstStyle/>
                    <a:p>
                      <a:pPr algn="ctr" fontAlgn="b"/>
                      <a:r>
                        <a:rPr lang="en-US" sz="1100" b="0" i="0" u="none" strike="noStrike" dirty="0">
                          <a:solidFill>
                            <a:srgbClr val="000000"/>
                          </a:solidFill>
                          <a:effectLst/>
                          <a:latin typeface="Calibri" panose="020F0502020204030204" pitchFamily="34" charset="0"/>
                        </a:rPr>
                        <a:t>500</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Client 5</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AMPS</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$8,518</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$6,587</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400" b="1" i="0" u="none" strike="noStrike" dirty="0">
                          <a:solidFill>
                            <a:srgbClr val="00529B"/>
                          </a:solidFill>
                          <a:effectLst/>
                          <a:latin typeface="Calibri" panose="020F0502020204030204" pitchFamily="34" charset="0"/>
                        </a:rPr>
                        <a:t>23%</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00262422"/>
                  </a:ext>
                </a:extLst>
              </a:tr>
              <a:tr h="198100">
                <a:tc>
                  <a:txBody>
                    <a:bodyPr/>
                    <a:lstStyle/>
                    <a:p>
                      <a:pPr algn="ctr" fontAlgn="b"/>
                      <a:r>
                        <a:rPr lang="en-US" sz="1100" b="0" i="0" u="none" strike="noStrike" dirty="0">
                          <a:solidFill>
                            <a:srgbClr val="000000"/>
                          </a:solidFill>
                          <a:effectLst/>
                          <a:latin typeface="Calibri" panose="020F0502020204030204" pitchFamily="34" charset="0"/>
                        </a:rPr>
                        <a:t>600</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Client 6</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AMPS</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$8,684</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$6,041</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400" b="1" i="0" u="none" strike="noStrike" dirty="0">
                          <a:solidFill>
                            <a:srgbClr val="00529B"/>
                          </a:solidFill>
                          <a:effectLst/>
                          <a:latin typeface="Calibri" panose="020F0502020204030204" pitchFamily="34" charset="0"/>
                        </a:rPr>
                        <a:t>30%</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550617778"/>
                  </a:ext>
                </a:extLst>
              </a:tr>
              <a:tr h="198100">
                <a:tc>
                  <a:txBody>
                    <a:bodyPr/>
                    <a:lstStyle/>
                    <a:p>
                      <a:pPr algn="ctr" fontAlgn="b"/>
                      <a:r>
                        <a:rPr lang="en-US" sz="1100" b="0" i="0" u="none" strike="noStrike" dirty="0">
                          <a:solidFill>
                            <a:srgbClr val="000000"/>
                          </a:solidFill>
                          <a:effectLst/>
                          <a:latin typeface="Calibri" panose="020F0502020204030204" pitchFamily="34" charset="0"/>
                        </a:rPr>
                        <a:t>750</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Client 7</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Payer Compass</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$9,742</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$6,082</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400" b="1" i="0" u="none" strike="noStrike" dirty="0">
                          <a:solidFill>
                            <a:srgbClr val="00529B"/>
                          </a:solidFill>
                          <a:effectLst/>
                          <a:latin typeface="Calibri" panose="020F0502020204030204" pitchFamily="34" charset="0"/>
                        </a:rPr>
                        <a:t>38%</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73828967"/>
                  </a:ext>
                </a:extLst>
              </a:tr>
              <a:tr h="198100">
                <a:tc>
                  <a:txBody>
                    <a:bodyPr/>
                    <a:lstStyle/>
                    <a:p>
                      <a:pPr algn="ctr" fontAlgn="b"/>
                      <a:r>
                        <a:rPr lang="en-US" sz="1100" b="0" i="0" u="none" strike="noStrike" dirty="0">
                          <a:solidFill>
                            <a:srgbClr val="000000"/>
                          </a:solidFill>
                          <a:effectLst/>
                          <a:latin typeface="Calibri" panose="020F0502020204030204" pitchFamily="34" charset="0"/>
                        </a:rPr>
                        <a:t>900</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Client 8</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HST</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$8,142</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$5,029</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400" b="1" i="0" u="none" strike="noStrike" dirty="0">
                          <a:solidFill>
                            <a:srgbClr val="00529B"/>
                          </a:solidFill>
                          <a:effectLst/>
                          <a:latin typeface="Calibri" panose="020F0502020204030204" pitchFamily="34" charset="0"/>
                        </a:rPr>
                        <a:t>38%</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89125510"/>
                  </a:ext>
                </a:extLst>
              </a:tr>
              <a:tr h="198100">
                <a:tc>
                  <a:txBody>
                    <a:bodyPr/>
                    <a:lstStyle/>
                    <a:p>
                      <a:pPr algn="ctr" fontAlgn="b"/>
                      <a:r>
                        <a:rPr lang="en-US" sz="1100" b="0" i="0" u="none" strike="noStrike" dirty="0">
                          <a:solidFill>
                            <a:srgbClr val="000000"/>
                          </a:solidFill>
                          <a:effectLst/>
                          <a:latin typeface="Calibri" panose="020F0502020204030204" pitchFamily="34" charset="0"/>
                        </a:rPr>
                        <a:t>3000</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Client 9</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HST</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$7,442</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$4,323</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400" b="1" i="0" u="none" strike="noStrike" dirty="0">
                          <a:solidFill>
                            <a:srgbClr val="00529B"/>
                          </a:solidFill>
                          <a:effectLst/>
                          <a:latin typeface="Calibri" panose="020F0502020204030204" pitchFamily="34" charset="0"/>
                        </a:rPr>
                        <a:t>42%</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897217661"/>
                  </a:ext>
                </a:extLst>
              </a:tr>
              <a:tr h="198100">
                <a:tc>
                  <a:txBody>
                    <a:bodyPr/>
                    <a:lstStyle/>
                    <a:p>
                      <a:pPr algn="ctr" fontAlgn="b"/>
                      <a:r>
                        <a:rPr lang="en-US" sz="1100" b="0" i="0" u="none" strike="noStrike" dirty="0">
                          <a:solidFill>
                            <a:srgbClr val="000000"/>
                          </a:solidFill>
                          <a:effectLst/>
                          <a:latin typeface="Calibri" panose="020F0502020204030204" pitchFamily="34" charset="0"/>
                        </a:rPr>
                        <a:t>3300</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Client 10</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ELAP</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$9,949</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$8,094</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fontAlgn="b"/>
                      <a:r>
                        <a:rPr lang="en-US" sz="1400" b="1" i="0" u="none" strike="noStrike" dirty="0">
                          <a:solidFill>
                            <a:srgbClr val="00529B"/>
                          </a:solidFill>
                          <a:effectLst/>
                          <a:latin typeface="Calibri" panose="020F0502020204030204" pitchFamily="34" charset="0"/>
                        </a:rPr>
                        <a:t>19%</a:t>
                      </a:r>
                    </a:p>
                  </a:txBody>
                  <a:tcPr marL="27432" marR="27432"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90209890"/>
                  </a:ext>
                </a:extLst>
              </a:tr>
            </a:tbl>
          </a:graphicData>
        </a:graphic>
      </p:graphicFrame>
      <p:sp>
        <p:nvSpPr>
          <p:cNvPr id="17" name="Orange Savings rectangle">
            <a:extLst>
              <a:ext uri="{FF2B5EF4-FFF2-40B4-BE49-F238E27FC236}">
                <a16:creationId xmlns:a16="http://schemas.microsoft.com/office/drawing/2014/main" id="{9FD823EE-B7D8-48A1-8D78-A5139D9FA153}"/>
              </a:ext>
            </a:extLst>
          </p:cNvPr>
          <p:cNvSpPr/>
          <p:nvPr/>
        </p:nvSpPr>
        <p:spPr>
          <a:xfrm>
            <a:off x="5054640" y="2847285"/>
            <a:ext cx="968789" cy="3259109"/>
          </a:xfrm>
          <a:prstGeom prst="rect">
            <a:avLst/>
          </a:prstGeom>
          <a:noFill/>
          <a:ln w="31750">
            <a:solidFill>
              <a:srgbClr val="EE8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CB206D0-4BCD-4AE8-AF34-4E912E95C322}"/>
              </a:ext>
            </a:extLst>
          </p:cNvPr>
          <p:cNvSpPr txBox="1"/>
          <p:nvPr/>
        </p:nvSpPr>
        <p:spPr>
          <a:xfrm>
            <a:off x="460634" y="2453790"/>
            <a:ext cx="5578215" cy="364921"/>
          </a:xfrm>
          <a:prstGeom prst="rect">
            <a:avLst/>
          </a:prstGeom>
          <a:solidFill>
            <a:srgbClr val="3C7EC1"/>
          </a:solidFill>
          <a:ln>
            <a:noFill/>
          </a:ln>
        </p:spPr>
        <p:txBody>
          <a:bodyPr vert="horz" wrap="square" lIns="91440" tIns="45720" rIns="91440" bIns="45720" rtlCol="0" anchor="ctr">
            <a:normAutofit/>
          </a:bodyPr>
          <a:lstStyle/>
          <a:p>
            <a:pPr algn="ctr" fontAlgn="base">
              <a:spcBef>
                <a:spcPts val="800"/>
              </a:spcBef>
              <a:spcAft>
                <a:spcPct val="0"/>
              </a:spcAft>
            </a:pPr>
            <a:r>
              <a:rPr lang="en-US" sz="1600" b="1" dirty="0">
                <a:solidFill>
                  <a:srgbClr val="FFFFFF"/>
                </a:solidFill>
                <a:latin typeface="Century Gothic" panose="020B0502020202020204" pitchFamily="34" charset="0"/>
                <a:cs typeface="Calibri Light" panose="020F0302020204030204" pitchFamily="34" charset="0"/>
              </a:rPr>
              <a:t>Actual USI Client Financial Impact</a:t>
            </a:r>
            <a:endParaRPr lang="en-US" sz="1600" b="1" dirty="0">
              <a:solidFill>
                <a:srgbClr val="EE8A1D"/>
              </a:solidFill>
              <a:latin typeface="Century Gothic" panose="020B05020202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9F2FCE29-E441-47C9-915B-B22336335A54}"/>
              </a:ext>
            </a:extLst>
          </p:cNvPr>
          <p:cNvSpPr/>
          <p:nvPr/>
        </p:nvSpPr>
        <p:spPr>
          <a:xfrm>
            <a:off x="6353175" y="2453790"/>
            <a:ext cx="2351274" cy="3708708"/>
          </a:xfrm>
          <a:prstGeom prst="rect">
            <a:avLst/>
          </a:prstGeom>
          <a:solidFill>
            <a:srgbClr val="CEDF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spAutoFit/>
          </a:bodyPr>
          <a:lstStyle/>
          <a:p>
            <a:pPr marL="177800" lvl="0" indent="-177800">
              <a:spcAft>
                <a:spcPts val="600"/>
              </a:spcAft>
              <a:buClr>
                <a:srgbClr val="00529B"/>
              </a:buClr>
              <a:buFont typeface="Wingdings" panose="05000000000000000000" pitchFamily="2" charset="2"/>
              <a:buChar char="§"/>
              <a:defRPr/>
            </a:pPr>
            <a:r>
              <a:rPr lang="en-US" sz="1300" spc="-20" dirty="0">
                <a:solidFill>
                  <a:srgbClr val="000000">
                    <a:lumMod val="85000"/>
                    <a:lumOff val="15000"/>
                  </a:srgbClr>
                </a:solidFill>
              </a:rPr>
              <a:t>USI conducted a national panel discussion with consultants, underwriters and compliance attorneys to evaluate and learn from our collective RBP experiences.</a:t>
            </a:r>
          </a:p>
          <a:p>
            <a:pPr marL="177800" marR="0" lvl="0" indent="-177800" algn="l" defTabSz="457200" rtl="0" eaLnBrk="1" fontAlgn="auto" latinLnBrk="0" hangingPunct="1">
              <a:spcAft>
                <a:spcPts val="600"/>
              </a:spcAft>
              <a:buClr>
                <a:srgbClr val="00529B"/>
              </a:buClr>
              <a:buSzTx/>
              <a:buFont typeface="Wingdings" panose="05000000000000000000" pitchFamily="2" charset="2"/>
              <a:buChar char="§"/>
              <a:tabLst/>
              <a:defRPr/>
            </a:pPr>
            <a:r>
              <a:rPr kumimoji="0" lang="en-US" sz="1300" b="0" i="0" u="none" strike="noStrike" kern="1200" cap="none" spc="-20" normalizeH="0" baseline="0" noProof="0" dirty="0">
                <a:ln>
                  <a:noFill/>
                </a:ln>
                <a:solidFill>
                  <a:srgbClr val="000000">
                    <a:lumMod val="85000"/>
                    <a:lumOff val="15000"/>
                  </a:srgbClr>
                </a:solidFill>
                <a:effectLst/>
                <a:uLnTx/>
                <a:uFillTx/>
                <a:latin typeface="Calibri Light"/>
                <a:ea typeface="+mn-ea"/>
                <a:cs typeface="+mn-cs"/>
              </a:rPr>
              <a:t>Savings are generated from significantly lower costs in</a:t>
            </a:r>
            <a:br>
              <a:rPr kumimoji="0" lang="en-US" sz="1300" b="0" i="0" u="none" strike="noStrike" kern="1200" cap="none" spc="-20" normalizeH="0" baseline="0" noProof="0" dirty="0">
                <a:ln>
                  <a:noFill/>
                </a:ln>
                <a:solidFill>
                  <a:srgbClr val="000000">
                    <a:lumMod val="85000"/>
                    <a:lumOff val="15000"/>
                  </a:srgbClr>
                </a:solidFill>
                <a:effectLst/>
                <a:uLnTx/>
                <a:uFillTx/>
                <a:latin typeface="Calibri Light"/>
                <a:ea typeface="+mn-ea"/>
                <a:cs typeface="+mn-cs"/>
              </a:rPr>
            </a:br>
            <a:r>
              <a:rPr kumimoji="0" lang="en-US" sz="1300" b="0" i="0" u="none" strike="noStrike" kern="1200" cap="none" spc="-20" normalizeH="0" baseline="0" noProof="0" dirty="0">
                <a:ln>
                  <a:noFill/>
                </a:ln>
                <a:solidFill>
                  <a:srgbClr val="000000">
                    <a:lumMod val="85000"/>
                    <a:lumOff val="15000"/>
                  </a:srgbClr>
                </a:solidFill>
                <a:effectLst/>
                <a:uLnTx/>
                <a:uFillTx/>
                <a:latin typeface="Calibri Light"/>
                <a:ea typeface="+mn-ea"/>
                <a:cs typeface="+mn-cs"/>
              </a:rPr>
              <a:t>In-patient and Out-patient services.</a:t>
            </a:r>
          </a:p>
          <a:p>
            <a:pPr marL="177800" marR="0" lvl="0" indent="-177800" algn="l" defTabSz="457200" rtl="0" eaLnBrk="1" fontAlgn="auto" latinLnBrk="0" hangingPunct="1">
              <a:spcAft>
                <a:spcPts val="600"/>
              </a:spcAft>
              <a:buClr>
                <a:srgbClr val="00529B"/>
              </a:buClr>
              <a:buSzTx/>
              <a:buFont typeface="Wingdings" panose="05000000000000000000" pitchFamily="2" charset="2"/>
              <a:buChar char="§"/>
              <a:tabLst/>
              <a:defRPr/>
            </a:pPr>
            <a:r>
              <a:rPr kumimoji="0" lang="en-US" sz="1300" b="0" i="0" u="none" strike="noStrike" kern="1200" cap="none" spc="-20" normalizeH="0" baseline="0" noProof="0" dirty="0">
                <a:ln>
                  <a:noFill/>
                </a:ln>
                <a:solidFill>
                  <a:srgbClr val="000000">
                    <a:lumMod val="85000"/>
                    <a:lumOff val="15000"/>
                  </a:srgbClr>
                </a:solidFill>
                <a:effectLst/>
                <a:uLnTx/>
                <a:uFillTx/>
                <a:latin typeface="Calibri Light"/>
                <a:ea typeface="+mn-ea"/>
                <a:cs typeface="+mn-cs"/>
              </a:rPr>
              <a:t>A moderate increase in physician or professional services should be expected.</a:t>
            </a:r>
          </a:p>
          <a:p>
            <a:pPr marL="177800" indent="-177800">
              <a:spcAft>
                <a:spcPts val="600"/>
              </a:spcAft>
              <a:buClr>
                <a:srgbClr val="00529B"/>
              </a:buClr>
              <a:buFont typeface="Wingdings" panose="05000000000000000000" pitchFamily="2" charset="2"/>
              <a:buChar char="§"/>
              <a:defRPr/>
            </a:pPr>
            <a:r>
              <a:rPr lang="en-US" sz="1300" spc="-20" dirty="0">
                <a:solidFill>
                  <a:schemeClr val="tx1">
                    <a:lumMod val="85000"/>
                    <a:lumOff val="15000"/>
                  </a:schemeClr>
                </a:solidFill>
              </a:rPr>
              <a:t>Savings are inclusive of administrative fees to run</a:t>
            </a:r>
            <a:br>
              <a:rPr lang="en-US" sz="1300" spc="-20" dirty="0">
                <a:solidFill>
                  <a:schemeClr val="tx1">
                    <a:lumMod val="85000"/>
                    <a:lumOff val="15000"/>
                  </a:schemeClr>
                </a:solidFill>
              </a:rPr>
            </a:br>
            <a:r>
              <a:rPr lang="en-US" sz="1300" spc="-20" dirty="0">
                <a:solidFill>
                  <a:schemeClr val="tx1">
                    <a:lumMod val="85000"/>
                    <a:lumOff val="15000"/>
                  </a:schemeClr>
                </a:solidFill>
              </a:rPr>
              <a:t>the program.</a:t>
            </a:r>
          </a:p>
        </p:txBody>
      </p:sp>
    </p:spTree>
    <p:custDataLst>
      <p:tags r:id="rId1"/>
    </p:custDataLst>
    <p:extLst>
      <p:ext uri="{BB962C8B-B14F-4D97-AF65-F5344CB8AC3E}">
        <p14:creationId xmlns:p14="http://schemas.microsoft.com/office/powerpoint/2010/main" val="1045986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RBP to Attract &amp; Retain Employees</a:t>
            </a:r>
          </a:p>
        </p:txBody>
      </p:sp>
      <p:sp>
        <p:nvSpPr>
          <p:cNvPr id="4" name="TextBox 3">
            <a:extLst>
              <a:ext uri="{FF2B5EF4-FFF2-40B4-BE49-F238E27FC236}">
                <a16:creationId xmlns:a16="http://schemas.microsoft.com/office/drawing/2014/main" id="{D3B9D203-16BD-4626-BD36-995BDC3D8EB4}"/>
              </a:ext>
            </a:extLst>
          </p:cNvPr>
          <p:cNvSpPr txBox="1"/>
          <p:nvPr/>
        </p:nvSpPr>
        <p:spPr>
          <a:xfrm>
            <a:off x="464949" y="1455379"/>
            <a:ext cx="8214102" cy="492443"/>
          </a:xfrm>
          <a:prstGeom prst="rect">
            <a:avLst/>
          </a:prstGeom>
          <a:noFill/>
        </p:spPr>
        <p:txBody>
          <a:bodyPr wrap="square" lIns="0" tIns="0" rIns="0" bIns="0" rtlCol="0">
            <a:spAutoFit/>
          </a:bodyPr>
          <a:lstStyle>
            <a:defPPr>
              <a:defRPr lang="en-US"/>
            </a:defPPr>
            <a:lvl1pPr algn="ctr" defTabSz="1005840" fontAlgn="base">
              <a:spcBef>
                <a:spcPct val="20000"/>
              </a:spcBef>
              <a:spcAft>
                <a:spcPct val="0"/>
              </a:spcAft>
              <a:buClr>
                <a:srgbClr val="1B5599"/>
              </a:buClr>
              <a:buSzPct val="90000"/>
              <a:defRPr sz="1600">
                <a:solidFill>
                  <a:srgbClr val="09549B"/>
                </a:solidFill>
                <a:latin typeface="Century Gothic" panose="020B0502020202020204" pitchFamily="34" charset="0"/>
              </a:defRPr>
            </a:lvl1pPr>
          </a:lstStyle>
          <a:p>
            <a:r>
              <a:rPr lang="en-US" spc="-20" dirty="0"/>
              <a:t>RBP has evolved from a low-cost, low-wage solution for blue- and gray-collar employees and may now be considered as strategy to attract and retain employees.</a:t>
            </a:r>
          </a:p>
        </p:txBody>
      </p:sp>
      <p:sp>
        <p:nvSpPr>
          <p:cNvPr id="12" name="Rectangle 11">
            <a:extLst>
              <a:ext uri="{FF2B5EF4-FFF2-40B4-BE49-F238E27FC236}">
                <a16:creationId xmlns:a16="http://schemas.microsoft.com/office/drawing/2014/main" id="{4FB13A5C-C40D-981B-BA5F-D39546A37F5B}"/>
              </a:ext>
            </a:extLst>
          </p:cNvPr>
          <p:cNvSpPr/>
          <p:nvPr/>
        </p:nvSpPr>
        <p:spPr>
          <a:xfrm>
            <a:off x="447675" y="4369070"/>
            <a:ext cx="8229600" cy="1641205"/>
          </a:xfrm>
          <a:prstGeom prst="rect">
            <a:avLst/>
          </a:prstGeom>
          <a:solidFill>
            <a:srgbClr val="CED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D847C25-2537-2A04-73FC-80C3DFE9763C}"/>
              </a:ext>
            </a:extLst>
          </p:cNvPr>
          <p:cNvPicPr>
            <a:picLocks noChangeAspect="1"/>
          </p:cNvPicPr>
          <p:nvPr/>
        </p:nvPicPr>
        <p:blipFill>
          <a:blip r:embed="rId4"/>
          <a:stretch>
            <a:fillRect/>
          </a:stretch>
        </p:blipFill>
        <p:spPr>
          <a:xfrm>
            <a:off x="267626" y="2094278"/>
            <a:ext cx="8608748" cy="2146937"/>
          </a:xfrm>
          <a:prstGeom prst="rect">
            <a:avLst/>
          </a:prstGeom>
        </p:spPr>
      </p:pic>
      <p:sp>
        <p:nvSpPr>
          <p:cNvPr id="5" name="TextBox 4">
            <a:extLst>
              <a:ext uri="{FF2B5EF4-FFF2-40B4-BE49-F238E27FC236}">
                <a16:creationId xmlns:a16="http://schemas.microsoft.com/office/drawing/2014/main" id="{EAC5A39B-E2D8-208E-AD7C-8417605F90B5}"/>
              </a:ext>
            </a:extLst>
          </p:cNvPr>
          <p:cNvSpPr txBox="1"/>
          <p:nvPr/>
        </p:nvSpPr>
        <p:spPr>
          <a:xfrm>
            <a:off x="745027" y="4541289"/>
            <a:ext cx="2267712" cy="1169551"/>
          </a:xfrm>
          <a:prstGeom prst="rect">
            <a:avLst/>
          </a:prstGeom>
          <a:noFill/>
        </p:spPr>
        <p:txBody>
          <a:bodyPr wrap="square">
            <a:spAutoFit/>
          </a:bodyPr>
          <a:lstStyle/>
          <a:p>
            <a:pPr marR="0" lvl="0" algn="l" defTabSz="457200" rtl="0" eaLnBrk="1" fontAlgn="auto" latinLnBrk="0" hangingPunct="1">
              <a:spcAft>
                <a:spcPts val="600"/>
              </a:spcAft>
              <a:buClr>
                <a:srgbClr val="00529B"/>
              </a:buClr>
              <a:buSzTx/>
              <a:tabLst/>
              <a:defRPr/>
            </a:pPr>
            <a:r>
              <a:rPr kumimoji="0" lang="en-US" sz="1400" b="0" i="0" u="none" strike="noStrike" kern="1200" cap="none" spc="-20" normalizeH="0" baseline="0" noProof="0" dirty="0">
                <a:ln>
                  <a:noFill/>
                </a:ln>
                <a:solidFill>
                  <a:srgbClr val="000000">
                    <a:lumMod val="85000"/>
                    <a:lumOff val="15000"/>
                  </a:srgbClr>
                </a:solidFill>
                <a:effectLst/>
                <a:uLnTx/>
                <a:uFillTx/>
                <a:latin typeface="Calibri Light"/>
                <a:ea typeface="+mn-ea"/>
                <a:cs typeface="+mn-cs"/>
              </a:rPr>
              <a:t>Wage and healthcare inflation may make offering affordable benefits impossible for many employers.</a:t>
            </a:r>
          </a:p>
        </p:txBody>
      </p:sp>
      <p:sp>
        <p:nvSpPr>
          <p:cNvPr id="7" name="TextBox 6">
            <a:extLst>
              <a:ext uri="{FF2B5EF4-FFF2-40B4-BE49-F238E27FC236}">
                <a16:creationId xmlns:a16="http://schemas.microsoft.com/office/drawing/2014/main" id="{AC6CC2B4-70BC-BFE0-3A7C-AC906AE72281}"/>
              </a:ext>
            </a:extLst>
          </p:cNvPr>
          <p:cNvSpPr txBox="1"/>
          <p:nvPr/>
        </p:nvSpPr>
        <p:spPr>
          <a:xfrm>
            <a:off x="3356673" y="4551882"/>
            <a:ext cx="2430653" cy="1169551"/>
          </a:xfrm>
          <a:prstGeom prst="rect">
            <a:avLst/>
          </a:prstGeom>
          <a:noFill/>
        </p:spPr>
        <p:txBody>
          <a:bodyPr wrap="square">
            <a:spAutoFit/>
          </a:bodyPr>
          <a:lstStyle/>
          <a:p>
            <a:pPr marR="0" lvl="0" algn="l" defTabSz="457200" rtl="0" eaLnBrk="1" fontAlgn="auto" latinLnBrk="0" hangingPunct="1">
              <a:spcAft>
                <a:spcPts val="600"/>
              </a:spcAft>
              <a:buClr>
                <a:srgbClr val="00529B"/>
              </a:buClr>
              <a:buSzTx/>
              <a:tabLst/>
              <a:defRPr/>
            </a:pPr>
            <a:r>
              <a:rPr lang="en-US" sz="1400" spc="-20" dirty="0">
                <a:solidFill>
                  <a:srgbClr val="000000">
                    <a:lumMod val="85000"/>
                    <a:lumOff val="15000"/>
                  </a:srgbClr>
                </a:solidFill>
                <a:latin typeface="Calibri Light"/>
              </a:rPr>
              <a:t>Many employees would appreciate the value of an RBP plan that delivers lower out-of-pocket, lower contributions, and broad provider access.</a:t>
            </a:r>
          </a:p>
        </p:txBody>
      </p:sp>
      <p:sp>
        <p:nvSpPr>
          <p:cNvPr id="18" name="TextBox 17">
            <a:extLst>
              <a:ext uri="{FF2B5EF4-FFF2-40B4-BE49-F238E27FC236}">
                <a16:creationId xmlns:a16="http://schemas.microsoft.com/office/drawing/2014/main" id="{3075CC2F-8A94-FD50-EA2F-352F2A22D330}"/>
              </a:ext>
            </a:extLst>
          </p:cNvPr>
          <p:cNvSpPr txBox="1"/>
          <p:nvPr/>
        </p:nvSpPr>
        <p:spPr>
          <a:xfrm>
            <a:off x="6131261" y="4540221"/>
            <a:ext cx="2267712" cy="1169551"/>
          </a:xfrm>
          <a:prstGeom prst="rect">
            <a:avLst/>
          </a:prstGeom>
          <a:noFill/>
        </p:spPr>
        <p:txBody>
          <a:bodyPr wrap="square">
            <a:spAutoFit/>
          </a:bodyPr>
          <a:lstStyle/>
          <a:p>
            <a:pPr marR="0" lvl="0" algn="l" defTabSz="457200" rtl="0" eaLnBrk="1" fontAlgn="auto" latinLnBrk="0" hangingPunct="1">
              <a:spcAft>
                <a:spcPts val="600"/>
              </a:spcAft>
              <a:buClr>
                <a:srgbClr val="00529B"/>
              </a:buClr>
              <a:buSzTx/>
              <a:tabLst/>
              <a:defRPr/>
            </a:pPr>
            <a:r>
              <a:rPr kumimoji="0" lang="en-US" sz="1400" b="0" i="0" u="none" strike="noStrike" kern="1200" cap="none" spc="-20" normalizeH="0" baseline="0" noProof="0" dirty="0">
                <a:ln>
                  <a:noFill/>
                </a:ln>
                <a:solidFill>
                  <a:srgbClr val="000000">
                    <a:lumMod val="85000"/>
                    <a:lumOff val="15000"/>
                  </a:srgbClr>
                </a:solidFill>
                <a:effectLst/>
                <a:uLnTx/>
                <a:uFillTx/>
                <a:latin typeface="Calibri Light"/>
                <a:ea typeface="+mn-ea"/>
                <a:cs typeface="+mn-cs"/>
              </a:rPr>
              <a:t>When combined with either a dual option strategy or direct contracting strategy, this reaches a broader set of employees’ needs.</a:t>
            </a:r>
          </a:p>
        </p:txBody>
      </p:sp>
      <p:cxnSp>
        <p:nvCxnSpPr>
          <p:cNvPr id="20" name="Straight Connector 19">
            <a:extLst>
              <a:ext uri="{FF2B5EF4-FFF2-40B4-BE49-F238E27FC236}">
                <a16:creationId xmlns:a16="http://schemas.microsoft.com/office/drawing/2014/main" id="{C00AA8E9-5089-5C44-8445-23192EE69842}"/>
              </a:ext>
            </a:extLst>
          </p:cNvPr>
          <p:cNvCxnSpPr/>
          <p:nvPr/>
        </p:nvCxnSpPr>
        <p:spPr>
          <a:xfrm>
            <a:off x="3112597" y="4768139"/>
            <a:ext cx="0" cy="638636"/>
          </a:xfrm>
          <a:prstGeom prst="line">
            <a:avLst/>
          </a:prstGeom>
          <a:ln w="12700">
            <a:solidFill>
              <a:srgbClr val="00529B"/>
            </a:solidFill>
            <a:tailEnd type="none"/>
          </a:ln>
        </p:spPr>
        <p:style>
          <a:lnRef idx="1">
            <a:schemeClr val="accent5"/>
          </a:lnRef>
          <a:fillRef idx="0">
            <a:schemeClr val="accent5"/>
          </a:fillRef>
          <a:effectRef idx="0">
            <a:schemeClr val="accent5"/>
          </a:effectRef>
          <a:fontRef idx="minor">
            <a:schemeClr val="tx1"/>
          </a:fontRef>
        </p:style>
      </p:cxnSp>
      <p:cxnSp>
        <p:nvCxnSpPr>
          <p:cNvPr id="21" name="Straight Connector 20">
            <a:extLst>
              <a:ext uri="{FF2B5EF4-FFF2-40B4-BE49-F238E27FC236}">
                <a16:creationId xmlns:a16="http://schemas.microsoft.com/office/drawing/2014/main" id="{87340BFA-DF95-7E88-3FDC-3A5C99363649}"/>
              </a:ext>
            </a:extLst>
          </p:cNvPr>
          <p:cNvCxnSpPr/>
          <p:nvPr/>
        </p:nvCxnSpPr>
        <p:spPr>
          <a:xfrm>
            <a:off x="5945396" y="4758068"/>
            <a:ext cx="0" cy="638636"/>
          </a:xfrm>
          <a:prstGeom prst="line">
            <a:avLst/>
          </a:prstGeom>
          <a:ln w="12700">
            <a:solidFill>
              <a:srgbClr val="00529B"/>
            </a:solidFill>
            <a:tailEnd type="none"/>
          </a:ln>
        </p:spPr>
        <p:style>
          <a:lnRef idx="1">
            <a:schemeClr val="accent5"/>
          </a:lnRef>
          <a:fillRef idx="0">
            <a:schemeClr val="accent5"/>
          </a:fillRef>
          <a:effectRef idx="0">
            <a:schemeClr val="accent5"/>
          </a:effectRef>
          <a:fontRef idx="minor">
            <a:schemeClr val="tx1"/>
          </a:fontRef>
        </p:style>
      </p:cxnSp>
    </p:spTree>
    <p:custDataLst>
      <p:tags r:id="rId1"/>
    </p:custDataLst>
    <p:extLst>
      <p:ext uri="{BB962C8B-B14F-4D97-AF65-F5344CB8AC3E}">
        <p14:creationId xmlns:p14="http://schemas.microsoft.com/office/powerpoint/2010/main" val="3927596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D92914-497E-4786-A262-B21C4F78B925}"/>
              </a:ext>
            </a:extLst>
          </p:cNvPr>
          <p:cNvSpPr/>
          <p:nvPr/>
        </p:nvSpPr>
        <p:spPr>
          <a:xfrm>
            <a:off x="457200" y="2053858"/>
            <a:ext cx="8229600" cy="425491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Autofit/>
          </a:bodyPr>
          <a:lstStyle/>
          <a:p>
            <a:r>
              <a:rPr lang="en-US" sz="2400" dirty="0"/>
              <a:t>Maximizing Value of the Healthcare Dollar:  Appropriate vs. Excessive Hospital Reimbursements</a:t>
            </a:r>
          </a:p>
        </p:txBody>
      </p:sp>
      <p:sp>
        <p:nvSpPr>
          <p:cNvPr id="3" name="Rectangle 2">
            <a:extLst>
              <a:ext uri="{FF2B5EF4-FFF2-40B4-BE49-F238E27FC236}">
                <a16:creationId xmlns:a16="http://schemas.microsoft.com/office/drawing/2014/main" id="{CBDA9164-6DBB-432A-A9FE-F639AD54E3B9}"/>
              </a:ext>
            </a:extLst>
          </p:cNvPr>
          <p:cNvSpPr/>
          <p:nvPr/>
        </p:nvSpPr>
        <p:spPr>
          <a:xfrm>
            <a:off x="5111877" y="6453050"/>
            <a:ext cx="4032123" cy="258322"/>
          </a:xfrm>
          <a:prstGeom prst="rect">
            <a:avLst/>
          </a:prstGeom>
          <a:solidFill>
            <a:srgbClr val="00529B"/>
          </a:solid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Why pay more for lower quality?</a:t>
            </a:r>
          </a:p>
        </p:txBody>
      </p:sp>
      <p:sp>
        <p:nvSpPr>
          <p:cNvPr id="80" name="Rectangle 79">
            <a:extLst>
              <a:ext uri="{FF2B5EF4-FFF2-40B4-BE49-F238E27FC236}">
                <a16:creationId xmlns:a16="http://schemas.microsoft.com/office/drawing/2014/main" id="{BAFA50EE-E22C-4440-917E-193566E072A9}"/>
              </a:ext>
            </a:extLst>
          </p:cNvPr>
          <p:cNvSpPr/>
          <p:nvPr/>
        </p:nvSpPr>
        <p:spPr>
          <a:xfrm>
            <a:off x="628650" y="1478692"/>
            <a:ext cx="7886700" cy="430887"/>
          </a:xfrm>
          <a:prstGeom prst="rect">
            <a:avLst/>
          </a:prstGeom>
        </p:spPr>
        <p:txBody>
          <a:bodyPr wrap="square" lIns="0" tIns="0" rIns="0" bIns="0">
            <a:spAutoFit/>
          </a:bodyPr>
          <a:lstStyle/>
          <a:p>
            <a:pPr algn="ctr" defTabSz="1005840" fontAlgn="base">
              <a:spcBef>
                <a:spcPct val="20000"/>
              </a:spcBef>
              <a:spcAft>
                <a:spcPct val="0"/>
              </a:spcAft>
              <a:buClr>
                <a:srgbClr val="1B5599"/>
              </a:buClr>
              <a:buSzPct val="90000"/>
            </a:pPr>
            <a:r>
              <a:rPr lang="en-US" sz="1400" dirty="0">
                <a:solidFill>
                  <a:srgbClr val="00529B"/>
                </a:solidFill>
                <a:latin typeface="+mj-lt"/>
              </a:rPr>
              <a:t>Most experts agree, there is no direct correlation between cost and quality</a:t>
            </a:r>
            <a:br>
              <a:rPr lang="en-US" sz="1400" dirty="0">
                <a:solidFill>
                  <a:srgbClr val="00529B"/>
                </a:solidFill>
                <a:latin typeface="+mj-lt"/>
              </a:rPr>
            </a:br>
            <a:r>
              <a:rPr lang="en-US" sz="1400" dirty="0">
                <a:solidFill>
                  <a:srgbClr val="00529B"/>
                </a:solidFill>
                <a:latin typeface="+mj-lt"/>
              </a:rPr>
              <a:t>in hospital care, yet hospitals bill vastly different amounts based on “brand.”</a:t>
            </a:r>
          </a:p>
        </p:txBody>
      </p:sp>
      <p:sp>
        <p:nvSpPr>
          <p:cNvPr id="9" name="Rectangle 8">
            <a:extLst>
              <a:ext uri="{FF2B5EF4-FFF2-40B4-BE49-F238E27FC236}">
                <a16:creationId xmlns:a16="http://schemas.microsoft.com/office/drawing/2014/main" id="{373F84BF-3771-4F8F-8583-4C8BEBB2837F}"/>
              </a:ext>
            </a:extLst>
          </p:cNvPr>
          <p:cNvSpPr/>
          <p:nvPr/>
        </p:nvSpPr>
        <p:spPr>
          <a:xfrm>
            <a:off x="2074667" y="2140823"/>
            <a:ext cx="4994666" cy="366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accent1"/>
                </a:solidFill>
              </a:rPr>
              <a:t>Cost vs. Quality | Houston, Tx Hospital Facilities</a:t>
            </a:r>
          </a:p>
        </p:txBody>
      </p:sp>
      <p:graphicFrame>
        <p:nvGraphicFramePr>
          <p:cNvPr id="24" name="Chart 23">
            <a:extLst>
              <a:ext uri="{FF2B5EF4-FFF2-40B4-BE49-F238E27FC236}">
                <a16:creationId xmlns:a16="http://schemas.microsoft.com/office/drawing/2014/main" id="{157EE170-6558-440F-80C2-C5CDA0971C97}"/>
              </a:ext>
            </a:extLst>
          </p:cNvPr>
          <p:cNvGraphicFramePr>
            <a:graphicFrameLocks/>
          </p:cNvGraphicFramePr>
          <p:nvPr>
            <p:extLst>
              <p:ext uri="{D42A27DB-BD31-4B8C-83A1-F6EECF244321}">
                <p14:modId xmlns:p14="http://schemas.microsoft.com/office/powerpoint/2010/main" val="1487573626"/>
              </p:ext>
            </p:extLst>
          </p:nvPr>
        </p:nvGraphicFramePr>
        <p:xfrm>
          <a:off x="896293" y="2527834"/>
          <a:ext cx="7116913" cy="3780937"/>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a:extLst>
              <a:ext uri="{FF2B5EF4-FFF2-40B4-BE49-F238E27FC236}">
                <a16:creationId xmlns:a16="http://schemas.microsoft.com/office/drawing/2014/main" id="{E102170C-3867-4B19-9CDA-8707A89ED27A}"/>
              </a:ext>
            </a:extLst>
          </p:cNvPr>
          <p:cNvGrpSpPr/>
          <p:nvPr/>
        </p:nvGrpSpPr>
        <p:grpSpPr>
          <a:xfrm>
            <a:off x="7995842" y="2527834"/>
            <a:ext cx="708322" cy="1593668"/>
            <a:chOff x="7921427" y="3070733"/>
            <a:chExt cx="708322" cy="1593668"/>
          </a:xfrm>
        </p:grpSpPr>
        <p:sp>
          <p:nvSpPr>
            <p:cNvPr id="25" name="Rectangle 24">
              <a:extLst>
                <a:ext uri="{FF2B5EF4-FFF2-40B4-BE49-F238E27FC236}">
                  <a16:creationId xmlns:a16="http://schemas.microsoft.com/office/drawing/2014/main" id="{AB9AE848-A238-4DE8-9880-4539D9C6B325}"/>
                </a:ext>
              </a:extLst>
            </p:cNvPr>
            <p:cNvSpPr>
              <a:spLocks noChangeAspect="1"/>
            </p:cNvSpPr>
            <p:nvPr/>
          </p:nvSpPr>
          <p:spPr>
            <a:xfrm>
              <a:off x="8114814" y="3070733"/>
              <a:ext cx="321549" cy="320040"/>
            </a:xfrm>
            <a:prstGeom prst="rect">
              <a:avLst/>
            </a:prstGeom>
            <a:gradFill>
              <a:gsLst>
                <a:gs pos="0">
                  <a:schemeClr val="accent2">
                    <a:lumMod val="40000"/>
                    <a:lumOff val="60000"/>
                  </a:schemeClr>
                </a:gs>
                <a:gs pos="45000">
                  <a:schemeClr val="accent2">
                    <a:lumMod val="60000"/>
                    <a:lumOff val="4000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26" name="TextBox 25">
              <a:extLst>
                <a:ext uri="{FF2B5EF4-FFF2-40B4-BE49-F238E27FC236}">
                  <a16:creationId xmlns:a16="http://schemas.microsoft.com/office/drawing/2014/main" id="{B97E6CF6-40DF-4FBB-B16A-7A40D79D98A3}"/>
                </a:ext>
              </a:extLst>
            </p:cNvPr>
            <p:cNvSpPr txBox="1"/>
            <p:nvPr/>
          </p:nvSpPr>
          <p:spPr>
            <a:xfrm>
              <a:off x="7921427" y="3450464"/>
              <a:ext cx="708322" cy="358435"/>
            </a:xfrm>
            <a:prstGeom prst="rect">
              <a:avLst/>
            </a:prstGeom>
            <a:noFill/>
          </p:spPr>
          <p:txBody>
            <a:bodyPr wrap="square" lIns="0" tIns="0" rIns="0" bIns="0" rtlCol="0">
              <a:noAutofit/>
            </a:bodyPr>
            <a:lstStyle/>
            <a:p>
              <a:pPr lvl="0" algn="ctr" defTabSz="914400">
                <a:defRPr/>
              </a:pPr>
              <a:r>
                <a:rPr lang="en-US" sz="900" dirty="0">
                  <a:solidFill>
                    <a:prstClr val="black"/>
                  </a:solidFill>
                </a:rPr>
                <a:t>Cost as a multiple of Medicare</a:t>
              </a:r>
            </a:p>
          </p:txBody>
        </p:sp>
        <p:sp>
          <p:nvSpPr>
            <p:cNvPr id="27" name="TextBox 26">
              <a:extLst>
                <a:ext uri="{FF2B5EF4-FFF2-40B4-BE49-F238E27FC236}">
                  <a16:creationId xmlns:a16="http://schemas.microsoft.com/office/drawing/2014/main" id="{70A3F008-3EC2-4083-8C9D-4D70C9BDC0D3}"/>
                </a:ext>
              </a:extLst>
            </p:cNvPr>
            <p:cNvSpPr txBox="1"/>
            <p:nvPr/>
          </p:nvSpPr>
          <p:spPr>
            <a:xfrm>
              <a:off x="7921427" y="4415502"/>
              <a:ext cx="708322" cy="248899"/>
            </a:xfrm>
            <a:prstGeom prst="rect">
              <a:avLst/>
            </a:prstGeom>
            <a:noFill/>
          </p:spPr>
          <p:txBody>
            <a:bodyPr wrap="square" lIns="0" tIns="0" rIns="0" bIns="0" rtlCol="0">
              <a:noAutofit/>
            </a:bodyPr>
            <a:lstStyle/>
            <a:p>
              <a:pPr lvl="0" algn="ctr" defTabSz="914400">
                <a:defRPr/>
              </a:pPr>
              <a:r>
                <a:rPr lang="en-US" sz="900" dirty="0">
                  <a:solidFill>
                    <a:prstClr val="black"/>
                  </a:solidFill>
                </a:rPr>
                <a:t>Quality in Hospital </a:t>
              </a:r>
              <a:br>
                <a:rPr lang="en-US" sz="900" dirty="0">
                  <a:solidFill>
                    <a:prstClr val="black"/>
                  </a:solidFill>
                </a:rPr>
              </a:br>
              <a:r>
                <a:rPr lang="en-US" sz="900" dirty="0">
                  <a:solidFill>
                    <a:prstClr val="black"/>
                  </a:solidFill>
                </a:rPr>
                <a:t>Care</a:t>
              </a:r>
            </a:p>
          </p:txBody>
        </p:sp>
        <p:sp>
          <p:nvSpPr>
            <p:cNvPr id="28" name="Diamond 27">
              <a:extLst>
                <a:ext uri="{FF2B5EF4-FFF2-40B4-BE49-F238E27FC236}">
                  <a16:creationId xmlns:a16="http://schemas.microsoft.com/office/drawing/2014/main" id="{E9C82C63-0640-4851-BE7C-DC90E187A78E}"/>
                </a:ext>
              </a:extLst>
            </p:cNvPr>
            <p:cNvSpPr>
              <a:spLocks noChangeAspect="1"/>
            </p:cNvSpPr>
            <p:nvPr/>
          </p:nvSpPr>
          <p:spPr>
            <a:xfrm>
              <a:off x="8092708" y="3988165"/>
              <a:ext cx="365760" cy="36576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29" name="TextBox 28">
            <a:extLst>
              <a:ext uri="{FF2B5EF4-FFF2-40B4-BE49-F238E27FC236}">
                <a16:creationId xmlns:a16="http://schemas.microsoft.com/office/drawing/2014/main" id="{7FB28470-E534-4AB3-8212-7BEC75CD9756}"/>
              </a:ext>
            </a:extLst>
          </p:cNvPr>
          <p:cNvSpPr txBox="1"/>
          <p:nvPr/>
        </p:nvSpPr>
        <p:spPr>
          <a:xfrm>
            <a:off x="545470" y="5406467"/>
            <a:ext cx="683539" cy="433408"/>
          </a:xfrm>
          <a:prstGeom prst="rect">
            <a:avLst/>
          </a:prstGeom>
          <a:noFill/>
        </p:spPr>
        <p:txBody>
          <a:bodyPr wrap="square" lIns="0" tIns="0" rIns="0" bIns="0" rtlCol="0">
            <a:noAutofit/>
          </a:bodyPr>
          <a:lstStyle/>
          <a:p>
            <a:pPr lvl="0" defTabSz="914400">
              <a:defRPr/>
            </a:pPr>
            <a:r>
              <a:rPr lang="en-US" sz="750" dirty="0">
                <a:solidFill>
                  <a:srgbClr val="00529B"/>
                </a:solidFill>
                <a:latin typeface="Century Gothic" panose="020B0502020202020204" pitchFamily="34" charset="0"/>
              </a:rPr>
              <a:t>Billed as</a:t>
            </a:r>
            <a:br>
              <a:rPr lang="en-US" sz="750" dirty="0">
                <a:solidFill>
                  <a:srgbClr val="00529B"/>
                </a:solidFill>
                <a:latin typeface="Century Gothic" panose="020B0502020202020204" pitchFamily="34" charset="0"/>
              </a:rPr>
            </a:br>
            <a:r>
              <a:rPr lang="en-US" sz="750" dirty="0">
                <a:solidFill>
                  <a:srgbClr val="00529B"/>
                </a:solidFill>
                <a:latin typeface="Century Gothic" panose="020B0502020202020204" pitchFamily="34" charset="0"/>
              </a:rPr>
              <a:t>Medicare </a:t>
            </a:r>
            <a:br>
              <a:rPr lang="en-US" sz="750" dirty="0">
                <a:solidFill>
                  <a:srgbClr val="00529B"/>
                </a:solidFill>
                <a:latin typeface="Century Gothic" panose="020B0502020202020204" pitchFamily="34" charset="0"/>
              </a:rPr>
            </a:br>
            <a:r>
              <a:rPr lang="en-US" sz="750" dirty="0">
                <a:solidFill>
                  <a:srgbClr val="00529B"/>
                </a:solidFill>
                <a:latin typeface="Century Gothic" panose="020B0502020202020204" pitchFamily="34" charset="0"/>
              </a:rPr>
              <a:t>Multiple</a:t>
            </a:r>
          </a:p>
        </p:txBody>
      </p:sp>
      <p:sp>
        <p:nvSpPr>
          <p:cNvPr id="30" name="TextBox 29">
            <a:extLst>
              <a:ext uri="{FF2B5EF4-FFF2-40B4-BE49-F238E27FC236}">
                <a16:creationId xmlns:a16="http://schemas.microsoft.com/office/drawing/2014/main" id="{A331FFA2-1E96-4E27-9DC3-55EA2BE761DA}"/>
              </a:ext>
            </a:extLst>
          </p:cNvPr>
          <p:cNvSpPr txBox="1"/>
          <p:nvPr/>
        </p:nvSpPr>
        <p:spPr>
          <a:xfrm>
            <a:off x="457199" y="6460752"/>
            <a:ext cx="3779823" cy="2308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6D6E71"/>
                </a:solidFill>
                <a:effectLst/>
                <a:uLnTx/>
                <a:uFillTx/>
                <a:latin typeface="Century Gothic" panose="020B0502020202020204" pitchFamily="34" charset="0"/>
                <a:ea typeface="+mn-ea"/>
                <a:cs typeface="+mn-cs"/>
              </a:rPr>
              <a:t>Source: MediVI software platform, an industry-leading source of transparent hospital financial and quality data.</a:t>
            </a:r>
          </a:p>
        </p:txBody>
      </p:sp>
    </p:spTree>
    <p:custDataLst>
      <p:tags r:id="rId1"/>
    </p:custDataLst>
    <p:extLst>
      <p:ext uri="{BB962C8B-B14F-4D97-AF65-F5344CB8AC3E}">
        <p14:creationId xmlns:p14="http://schemas.microsoft.com/office/powerpoint/2010/main" val="1947606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712A4-445C-46CE-83AC-FB7B95D93BCD}"/>
              </a:ext>
            </a:extLst>
          </p:cNvPr>
          <p:cNvSpPr>
            <a:spLocks noGrp="1"/>
          </p:cNvSpPr>
          <p:nvPr>
            <p:ph type="title"/>
          </p:nvPr>
        </p:nvSpPr>
        <p:spPr>
          <a:xfrm>
            <a:off x="457200" y="411480"/>
            <a:ext cx="8229600" cy="780707"/>
          </a:xfrm>
        </p:spPr>
        <p:txBody>
          <a:bodyPr/>
          <a:lstStyle/>
          <a:p>
            <a:r>
              <a:rPr lang="en-US" dirty="0"/>
              <a:t>Understanding Compliance Concerns</a:t>
            </a:r>
          </a:p>
        </p:txBody>
      </p:sp>
      <p:sp>
        <p:nvSpPr>
          <p:cNvPr id="3" name="Rectangle 2">
            <a:extLst>
              <a:ext uri="{FF2B5EF4-FFF2-40B4-BE49-F238E27FC236}">
                <a16:creationId xmlns:a16="http://schemas.microsoft.com/office/drawing/2014/main" id="{51CDF950-D558-454A-8F14-D7B6E3C93C2E}"/>
              </a:ext>
            </a:extLst>
          </p:cNvPr>
          <p:cNvSpPr/>
          <p:nvPr/>
        </p:nvSpPr>
        <p:spPr>
          <a:xfrm>
            <a:off x="457200" y="1478692"/>
            <a:ext cx="8191500" cy="461665"/>
          </a:xfrm>
          <a:prstGeom prst="rect">
            <a:avLst/>
          </a:prstGeom>
        </p:spPr>
        <p:txBody>
          <a:bodyPr wrap="square" lIns="0" tIns="0" rIns="0" bIns="0">
            <a:spAutoFit/>
          </a:bodyPr>
          <a:lstStyle/>
          <a:p>
            <a:pPr algn="ctr" defTabSz="1005840" fontAlgn="base">
              <a:spcBef>
                <a:spcPct val="20000"/>
              </a:spcBef>
              <a:spcAft>
                <a:spcPct val="0"/>
              </a:spcAft>
              <a:buClr>
                <a:srgbClr val="1B5599"/>
              </a:buClr>
              <a:buSzPct val="90000"/>
            </a:pPr>
            <a:r>
              <a:rPr lang="en-US" sz="1500" dirty="0">
                <a:solidFill>
                  <a:srgbClr val="00529B"/>
                </a:solidFill>
                <a:latin typeface="+mj-lt"/>
              </a:rPr>
              <a:t>USI assists employers to evaluate the compliance concerns that may accompany an RBP plan and preemptively address potential issues before they occur.</a:t>
            </a:r>
          </a:p>
        </p:txBody>
      </p:sp>
      <p:sp>
        <p:nvSpPr>
          <p:cNvPr id="14" name="TextBox 13">
            <a:extLst>
              <a:ext uri="{FF2B5EF4-FFF2-40B4-BE49-F238E27FC236}">
                <a16:creationId xmlns:a16="http://schemas.microsoft.com/office/drawing/2014/main" id="{0DED3CD0-7D0F-40DC-A80B-460332187A4D}"/>
              </a:ext>
            </a:extLst>
          </p:cNvPr>
          <p:cNvSpPr txBox="1"/>
          <p:nvPr/>
        </p:nvSpPr>
        <p:spPr>
          <a:xfrm>
            <a:off x="457200" y="2806557"/>
            <a:ext cx="3630168" cy="1828800"/>
          </a:xfrm>
          <a:prstGeom prst="roundRect">
            <a:avLst/>
          </a:prstGeom>
          <a:solidFill>
            <a:schemeClr val="bg1">
              <a:lumMod val="95000"/>
            </a:schemeClr>
          </a:solidFill>
          <a:ln w="3175">
            <a:solidFill>
              <a:schemeClr val="bg1">
                <a:lumMod val="65000"/>
              </a:schemeClr>
            </a:solidFill>
          </a:ln>
        </p:spPr>
        <p:txBody>
          <a:bodyPr wrap="square" lIns="91440" tIns="45720" rIns="91440" bIns="45720" rtlCol="0" anchor="ctr" anchorCtr="0">
            <a:noAutofit/>
          </a:bodyPr>
          <a:lstStyle/>
          <a:p>
            <a:pPr>
              <a:spcAft>
                <a:spcPts val="300"/>
              </a:spcAft>
            </a:pPr>
            <a:r>
              <a:rPr lang="en-US" sz="1200" b="1" dirty="0"/>
              <a:t>Balance Billing</a:t>
            </a:r>
            <a:endParaRPr lang="en-US" sz="1200" dirty="0"/>
          </a:p>
          <a:p>
            <a:pPr marL="171450" indent="-171450">
              <a:buClr>
                <a:srgbClr val="00529B"/>
              </a:buClr>
              <a:buFont typeface="Wingdings" panose="05000000000000000000" pitchFamily="2" charset="2"/>
              <a:buChar char="§"/>
            </a:pPr>
            <a:r>
              <a:rPr lang="en-US" sz="1200" dirty="0"/>
              <a:t>Hospitals and facilities may bill members for the balance.</a:t>
            </a:r>
          </a:p>
          <a:p>
            <a:pPr marL="398463" lvl="1" indent="-171450">
              <a:buClr>
                <a:srgbClr val="00529B"/>
              </a:buClr>
              <a:buFont typeface="Calibri Light" panose="020F0302020204030204" pitchFamily="34" charset="0"/>
              <a:buChar char="—"/>
            </a:pPr>
            <a:r>
              <a:rPr lang="en-US" sz="1200" dirty="0"/>
              <a:t>Members with out-of-pocket costs (OOP) exceeding the ACA MOOP or preventive services not covered at 100% may file a claim against the employer. </a:t>
            </a:r>
          </a:p>
          <a:p>
            <a:pPr marL="398463" lvl="1" indent="-171450">
              <a:buClr>
                <a:srgbClr val="00529B"/>
              </a:buClr>
              <a:buFont typeface="Calibri Light" panose="020F0302020204030204" pitchFamily="34" charset="0"/>
              <a:buChar char="—"/>
            </a:pPr>
            <a:r>
              <a:rPr lang="en-US" sz="1200" spc="-30" dirty="0"/>
              <a:t>This may lead to a DOL investigation to determine if the plan is out of compliance with the ACA.</a:t>
            </a:r>
          </a:p>
        </p:txBody>
      </p:sp>
      <p:sp>
        <p:nvSpPr>
          <p:cNvPr id="15" name="TextBox 14">
            <a:extLst>
              <a:ext uri="{FF2B5EF4-FFF2-40B4-BE49-F238E27FC236}">
                <a16:creationId xmlns:a16="http://schemas.microsoft.com/office/drawing/2014/main" id="{6F7D69F6-6B58-4D48-A47F-83810F9D8D6E}"/>
              </a:ext>
            </a:extLst>
          </p:cNvPr>
          <p:cNvSpPr txBox="1"/>
          <p:nvPr/>
        </p:nvSpPr>
        <p:spPr>
          <a:xfrm>
            <a:off x="5056632" y="2806557"/>
            <a:ext cx="3630168" cy="1828800"/>
          </a:xfrm>
          <a:prstGeom prst="roundRect">
            <a:avLst/>
          </a:prstGeom>
          <a:solidFill>
            <a:schemeClr val="bg1">
              <a:lumMod val="95000"/>
            </a:schemeClr>
          </a:solidFill>
          <a:ln w="3175">
            <a:solidFill>
              <a:schemeClr val="bg1">
                <a:lumMod val="65000"/>
              </a:schemeClr>
            </a:solidFill>
          </a:ln>
        </p:spPr>
        <p:txBody>
          <a:bodyPr wrap="square" lIns="91440" tIns="45720" rIns="91440" bIns="45720" rtlCol="0" anchor="ctr" anchorCtr="0">
            <a:noAutofit/>
          </a:bodyPr>
          <a:lstStyle>
            <a:defPPr>
              <a:defRPr lang="en-US"/>
            </a:defPPr>
            <a:lvl1pPr>
              <a:spcAft>
                <a:spcPts val="600"/>
              </a:spcAft>
              <a:defRPr sz="1250" b="1"/>
            </a:lvl1pPr>
            <a:lvl2pPr marL="398463" lvl="1" indent="-171450">
              <a:buClr>
                <a:srgbClr val="00529B"/>
              </a:buClr>
              <a:buFont typeface="Calibri Light" panose="020F0302020204030204" pitchFamily="34" charset="0"/>
              <a:buChar char="—"/>
              <a:defRPr sz="1200"/>
            </a:lvl2pPr>
          </a:lstStyle>
          <a:p>
            <a:r>
              <a:rPr lang="en-US" sz="1200" b="0" dirty="0"/>
              <a:t>RBP vendors believe that since there is no network with the plan, the MOOP doesn’t apply. The RBP vendors evaluated by USI all have taken preventative measures to offer members limited indemnity from balance billing. RBP vendors typically have a negotiation corridor of 140% to 200% of the Medicare reimbursement which is “reasonable” and should be accepted by most facilities.</a:t>
            </a:r>
          </a:p>
        </p:txBody>
      </p:sp>
      <p:sp>
        <p:nvSpPr>
          <p:cNvPr id="16" name="TextBox 15">
            <a:extLst>
              <a:ext uri="{FF2B5EF4-FFF2-40B4-BE49-F238E27FC236}">
                <a16:creationId xmlns:a16="http://schemas.microsoft.com/office/drawing/2014/main" id="{903A708A-A900-4548-B463-649BDA9A0C32}"/>
              </a:ext>
            </a:extLst>
          </p:cNvPr>
          <p:cNvSpPr txBox="1"/>
          <p:nvPr/>
        </p:nvSpPr>
        <p:spPr>
          <a:xfrm>
            <a:off x="457200" y="4859100"/>
            <a:ext cx="3630168" cy="1554480"/>
          </a:xfrm>
          <a:prstGeom prst="roundRect">
            <a:avLst/>
          </a:prstGeom>
          <a:solidFill>
            <a:schemeClr val="accent3">
              <a:lumMod val="20000"/>
              <a:lumOff val="80000"/>
            </a:schemeClr>
          </a:solidFill>
          <a:ln w="3175">
            <a:solidFill>
              <a:schemeClr val="accent2">
                <a:lumMod val="60000"/>
                <a:lumOff val="40000"/>
              </a:schemeClr>
            </a:solidFill>
          </a:ln>
        </p:spPr>
        <p:txBody>
          <a:bodyPr wrap="square" lIns="91440" tIns="45720" rIns="91440" rtlCol="0" anchor="ctr" anchorCtr="0">
            <a:noAutofit/>
          </a:bodyPr>
          <a:lstStyle/>
          <a:p>
            <a:pPr>
              <a:spcAft>
                <a:spcPts val="300"/>
              </a:spcAft>
            </a:pPr>
            <a:r>
              <a:rPr lang="en-US" sz="1200" b="1" dirty="0"/>
              <a:t>Fiduciary Responsibility</a:t>
            </a:r>
            <a:r>
              <a:rPr lang="en-US" sz="1200" dirty="0"/>
              <a:t> </a:t>
            </a:r>
          </a:p>
          <a:p>
            <a:pPr marL="171450" indent="-171450">
              <a:buClr>
                <a:srgbClr val="00529B"/>
              </a:buClr>
              <a:buFont typeface="Wingdings" panose="05000000000000000000" pitchFamily="2" charset="2"/>
              <a:buChar char="§"/>
            </a:pPr>
            <a:r>
              <a:rPr lang="en-US" sz="1200" spc="-20" dirty="0"/>
              <a:t>RBP vendors often accept co-fiduciary status, but it doesn’t eliminate the plan sponsor’s responsibility.</a:t>
            </a:r>
          </a:p>
          <a:p>
            <a:pPr marL="171450" indent="-171450">
              <a:buClr>
                <a:srgbClr val="00529B"/>
              </a:buClr>
              <a:buFont typeface="Wingdings" panose="05000000000000000000" pitchFamily="2" charset="2"/>
              <a:buChar char="§"/>
            </a:pPr>
            <a:r>
              <a:rPr lang="en-US" sz="1200" spc="-20" dirty="0"/>
              <a:t>Concern is that exposing members to large out-of-pocket (OOP) </a:t>
            </a:r>
            <a:r>
              <a:rPr lang="en-US" sz="1200" b="1" u="sng" spc="-20" dirty="0"/>
              <a:t>MAY</a:t>
            </a:r>
            <a:r>
              <a:rPr lang="en-US" sz="1200" spc="-20" dirty="0"/>
              <a:t> not be in the best interest of the plan members. </a:t>
            </a:r>
          </a:p>
        </p:txBody>
      </p:sp>
      <p:sp>
        <p:nvSpPr>
          <p:cNvPr id="17" name="TextBox 16">
            <a:extLst>
              <a:ext uri="{FF2B5EF4-FFF2-40B4-BE49-F238E27FC236}">
                <a16:creationId xmlns:a16="http://schemas.microsoft.com/office/drawing/2014/main" id="{94C0A73E-37F8-4E4A-A860-17BD23A71409}"/>
              </a:ext>
            </a:extLst>
          </p:cNvPr>
          <p:cNvSpPr txBox="1"/>
          <p:nvPr/>
        </p:nvSpPr>
        <p:spPr>
          <a:xfrm>
            <a:off x="5056632" y="4859100"/>
            <a:ext cx="3630168" cy="1554480"/>
          </a:xfrm>
          <a:prstGeom prst="roundRect">
            <a:avLst/>
          </a:prstGeom>
          <a:solidFill>
            <a:schemeClr val="accent3">
              <a:lumMod val="20000"/>
              <a:lumOff val="80000"/>
            </a:schemeClr>
          </a:solidFill>
          <a:ln w="3175">
            <a:solidFill>
              <a:schemeClr val="accent2">
                <a:lumMod val="60000"/>
                <a:lumOff val="40000"/>
              </a:schemeClr>
            </a:solidFill>
          </a:ln>
        </p:spPr>
        <p:txBody>
          <a:bodyPr wrap="square" lIns="91440" tIns="45720" rIns="91440" rtlCol="0" anchor="ctr" anchorCtr="0">
            <a:noAutofit/>
          </a:bodyPr>
          <a:lstStyle/>
          <a:p>
            <a:pPr>
              <a:spcAft>
                <a:spcPts val="300"/>
              </a:spcAft>
            </a:pPr>
            <a:r>
              <a:rPr lang="en-US" sz="1200" dirty="0"/>
              <a:t>Employers who fail to ensure that plan assets are being spent appropriately are not acting in the best interest of participants.</a:t>
            </a:r>
          </a:p>
          <a:p>
            <a:pPr marL="171450" indent="-171450">
              <a:buClr>
                <a:srgbClr val="00529B"/>
              </a:buClr>
              <a:buFont typeface="Wingdings" panose="05000000000000000000" pitchFamily="2" charset="2"/>
              <a:buChar char="§"/>
            </a:pPr>
            <a:r>
              <a:rPr lang="en-US" sz="1200" dirty="0"/>
              <a:t>Is a $1,000 toothbrush an appropriate expense under the plan?</a:t>
            </a:r>
          </a:p>
          <a:p>
            <a:pPr marL="171450" indent="-171450">
              <a:buClr>
                <a:srgbClr val="00529B"/>
              </a:buClr>
              <a:buFont typeface="Wingdings" panose="05000000000000000000" pitchFamily="2" charset="2"/>
              <a:buChar char="§"/>
            </a:pPr>
            <a:r>
              <a:rPr lang="en-US" sz="1200" dirty="0"/>
              <a:t>Is $80 for a “mucus recovery systems” AKA box of tissues an appropriate expense under the plan?</a:t>
            </a:r>
          </a:p>
        </p:txBody>
      </p:sp>
      <p:grpSp>
        <p:nvGrpSpPr>
          <p:cNvPr id="40" name="Group 39">
            <a:extLst>
              <a:ext uri="{FF2B5EF4-FFF2-40B4-BE49-F238E27FC236}">
                <a16:creationId xmlns:a16="http://schemas.microsoft.com/office/drawing/2014/main" id="{50241609-9F3D-43AB-8186-1B50F685AF0D}"/>
              </a:ext>
            </a:extLst>
          </p:cNvPr>
          <p:cNvGrpSpPr/>
          <p:nvPr/>
        </p:nvGrpSpPr>
        <p:grpSpPr>
          <a:xfrm>
            <a:off x="4171459" y="3413884"/>
            <a:ext cx="806170" cy="806170"/>
            <a:chOff x="4198618" y="3406617"/>
            <a:chExt cx="806170" cy="806170"/>
          </a:xfrm>
        </p:grpSpPr>
        <p:sp>
          <p:nvSpPr>
            <p:cNvPr id="33" name="Oval 32">
              <a:extLst>
                <a:ext uri="{FF2B5EF4-FFF2-40B4-BE49-F238E27FC236}">
                  <a16:creationId xmlns:a16="http://schemas.microsoft.com/office/drawing/2014/main" id="{EC87383E-13FE-4CAC-8112-C3B6A08BECDE}"/>
                </a:ext>
              </a:extLst>
            </p:cNvPr>
            <p:cNvSpPr/>
            <p:nvPr/>
          </p:nvSpPr>
          <p:spPr>
            <a:xfrm>
              <a:off x="4198618" y="3406617"/>
              <a:ext cx="806170" cy="80617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91440" rtlCol="0" anchor="ctr">
              <a:noAutofit/>
            </a:bodyPr>
            <a:lstStyle/>
            <a:p>
              <a:pPr algn="ctr"/>
              <a:endParaRPr lang="en-US" sz="5400" dirty="0"/>
            </a:p>
          </p:txBody>
        </p:sp>
        <p:sp>
          <p:nvSpPr>
            <p:cNvPr id="18" name="Arrow: Right 17">
              <a:extLst>
                <a:ext uri="{FF2B5EF4-FFF2-40B4-BE49-F238E27FC236}">
                  <a16:creationId xmlns:a16="http://schemas.microsoft.com/office/drawing/2014/main" id="{6C2936B3-4C75-42AC-A62B-FEB2224E07DB}"/>
                </a:ext>
              </a:extLst>
            </p:cNvPr>
            <p:cNvSpPr/>
            <p:nvPr/>
          </p:nvSpPr>
          <p:spPr>
            <a:xfrm>
              <a:off x="4360575" y="3656016"/>
              <a:ext cx="486244" cy="30737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pSp>
      <p:grpSp>
        <p:nvGrpSpPr>
          <p:cNvPr id="41" name="Group 40">
            <a:extLst>
              <a:ext uri="{FF2B5EF4-FFF2-40B4-BE49-F238E27FC236}">
                <a16:creationId xmlns:a16="http://schemas.microsoft.com/office/drawing/2014/main" id="{3DE3DB6F-8420-4B54-8C85-DADAC71F8223}"/>
              </a:ext>
            </a:extLst>
          </p:cNvPr>
          <p:cNvGrpSpPr/>
          <p:nvPr/>
        </p:nvGrpSpPr>
        <p:grpSpPr>
          <a:xfrm>
            <a:off x="4171459" y="5278900"/>
            <a:ext cx="806170" cy="806170"/>
            <a:chOff x="4198618" y="3406617"/>
            <a:chExt cx="806170" cy="806170"/>
          </a:xfrm>
        </p:grpSpPr>
        <p:sp>
          <p:nvSpPr>
            <p:cNvPr id="42" name="Oval 41">
              <a:extLst>
                <a:ext uri="{FF2B5EF4-FFF2-40B4-BE49-F238E27FC236}">
                  <a16:creationId xmlns:a16="http://schemas.microsoft.com/office/drawing/2014/main" id="{8A874158-AC0E-4B76-98B4-F8E6F97EE7FB}"/>
                </a:ext>
              </a:extLst>
            </p:cNvPr>
            <p:cNvSpPr/>
            <p:nvPr/>
          </p:nvSpPr>
          <p:spPr>
            <a:xfrm>
              <a:off x="4198618" y="3406617"/>
              <a:ext cx="806170" cy="8061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91440" rtlCol="0" anchor="ctr"/>
            <a:lstStyle/>
            <a:p>
              <a:pPr algn="ctr"/>
              <a:endParaRPr lang="en-US" sz="5400" dirty="0"/>
            </a:p>
          </p:txBody>
        </p:sp>
        <p:sp>
          <p:nvSpPr>
            <p:cNvPr id="43" name="Arrow: Right 42">
              <a:extLst>
                <a:ext uri="{FF2B5EF4-FFF2-40B4-BE49-F238E27FC236}">
                  <a16:creationId xmlns:a16="http://schemas.microsoft.com/office/drawing/2014/main" id="{BD260D31-DA40-41C2-81BC-9BD121DC2C06}"/>
                </a:ext>
              </a:extLst>
            </p:cNvPr>
            <p:cNvSpPr/>
            <p:nvPr/>
          </p:nvSpPr>
          <p:spPr>
            <a:xfrm>
              <a:off x="4360575" y="3656016"/>
              <a:ext cx="486244" cy="30737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a:extLst>
              <a:ext uri="{FF2B5EF4-FFF2-40B4-BE49-F238E27FC236}">
                <a16:creationId xmlns:a16="http://schemas.microsoft.com/office/drawing/2014/main" id="{1EFA0F50-BAF6-4CB2-ACB2-00E60438262F}"/>
              </a:ext>
            </a:extLst>
          </p:cNvPr>
          <p:cNvGrpSpPr/>
          <p:nvPr/>
        </p:nvGrpSpPr>
        <p:grpSpPr>
          <a:xfrm>
            <a:off x="5056632" y="2235226"/>
            <a:ext cx="3630168" cy="457199"/>
            <a:chOff x="5056632" y="2235226"/>
            <a:chExt cx="3630168" cy="457199"/>
          </a:xfrm>
        </p:grpSpPr>
        <p:sp>
          <p:nvSpPr>
            <p:cNvPr id="12" name="TextBox 11">
              <a:extLst>
                <a:ext uri="{FF2B5EF4-FFF2-40B4-BE49-F238E27FC236}">
                  <a16:creationId xmlns:a16="http://schemas.microsoft.com/office/drawing/2014/main" id="{72836C35-BA62-4BB1-9370-81B37479096C}"/>
                </a:ext>
              </a:extLst>
            </p:cNvPr>
            <p:cNvSpPr txBox="1"/>
            <p:nvPr/>
          </p:nvSpPr>
          <p:spPr>
            <a:xfrm>
              <a:off x="5056632" y="2294548"/>
              <a:ext cx="3630168" cy="338554"/>
            </a:xfrm>
            <a:prstGeom prst="rect">
              <a:avLst/>
            </a:prstGeom>
            <a:noFill/>
          </p:spPr>
          <p:txBody>
            <a:bodyPr wrap="square" lIns="91440" rIns="91440" rtlCol="0" anchor="ctr" anchorCtr="0">
              <a:noAutofit/>
            </a:bodyPr>
            <a:lstStyle/>
            <a:p>
              <a:pPr marL="914400"/>
              <a:r>
                <a:rPr lang="en-US" sz="1600" b="1" dirty="0">
                  <a:solidFill>
                    <a:srgbClr val="00529B"/>
                  </a:solidFill>
                  <a:latin typeface="+mj-lt"/>
                </a:rPr>
                <a:t>RBP Vendor Response</a:t>
              </a:r>
            </a:p>
          </p:txBody>
        </p:sp>
        <p:grpSp>
          <p:nvGrpSpPr>
            <p:cNvPr id="90" name="Group 89">
              <a:extLst>
                <a:ext uri="{FF2B5EF4-FFF2-40B4-BE49-F238E27FC236}">
                  <a16:creationId xmlns:a16="http://schemas.microsoft.com/office/drawing/2014/main" id="{4AD8D6D2-12E4-40EE-BD84-441A60A8412C}"/>
                </a:ext>
              </a:extLst>
            </p:cNvPr>
            <p:cNvGrpSpPr/>
            <p:nvPr/>
          </p:nvGrpSpPr>
          <p:grpSpPr>
            <a:xfrm>
              <a:off x="5436866" y="2235226"/>
              <a:ext cx="416109" cy="457199"/>
              <a:chOff x="5477445" y="2221912"/>
              <a:chExt cx="416109" cy="457199"/>
            </a:xfrm>
          </p:grpSpPr>
          <p:grpSp>
            <p:nvGrpSpPr>
              <p:cNvPr id="76" name="Group 75">
                <a:extLst>
                  <a:ext uri="{FF2B5EF4-FFF2-40B4-BE49-F238E27FC236}">
                    <a16:creationId xmlns:a16="http://schemas.microsoft.com/office/drawing/2014/main" id="{318A1A0B-2A4C-428D-8C7E-A985D6FDD3D6}"/>
                  </a:ext>
                </a:extLst>
              </p:cNvPr>
              <p:cNvGrpSpPr/>
              <p:nvPr/>
            </p:nvGrpSpPr>
            <p:grpSpPr>
              <a:xfrm>
                <a:off x="5477445" y="2454798"/>
                <a:ext cx="415031" cy="224313"/>
                <a:chOff x="5477445" y="2454798"/>
                <a:chExt cx="415031" cy="224313"/>
              </a:xfrm>
            </p:grpSpPr>
            <p:sp>
              <p:nvSpPr>
                <p:cNvPr id="69" name="Graphic 67" descr="Customer review with solid fill">
                  <a:extLst>
                    <a:ext uri="{FF2B5EF4-FFF2-40B4-BE49-F238E27FC236}">
                      <a16:creationId xmlns:a16="http://schemas.microsoft.com/office/drawing/2014/main" id="{B9C08CF7-2CF3-487A-B947-30B8E314954E}"/>
                    </a:ext>
                  </a:extLst>
                </p:cNvPr>
                <p:cNvSpPr/>
                <p:nvPr/>
              </p:nvSpPr>
              <p:spPr>
                <a:xfrm>
                  <a:off x="5759081" y="2454798"/>
                  <a:ext cx="88925" cy="88925"/>
                </a:xfrm>
                <a:custGeom>
                  <a:avLst/>
                  <a:gdLst>
                    <a:gd name="connsiteX0" fmla="*/ 88925 w 88925"/>
                    <a:gd name="connsiteY0" fmla="*/ 44463 h 88925"/>
                    <a:gd name="connsiteX1" fmla="*/ 44463 w 88925"/>
                    <a:gd name="connsiteY1" fmla="*/ 88925 h 88925"/>
                    <a:gd name="connsiteX2" fmla="*/ 0 w 88925"/>
                    <a:gd name="connsiteY2" fmla="*/ 44463 h 88925"/>
                    <a:gd name="connsiteX3" fmla="*/ 44463 w 88925"/>
                    <a:gd name="connsiteY3" fmla="*/ 0 h 88925"/>
                    <a:gd name="connsiteX4" fmla="*/ 88925 w 88925"/>
                    <a:gd name="connsiteY4" fmla="*/ 44463 h 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5" h="88925">
                      <a:moveTo>
                        <a:pt x="88925" y="44463"/>
                      </a:moveTo>
                      <a:cubicBezTo>
                        <a:pt x="88925" y="69019"/>
                        <a:pt x="69019" y="88925"/>
                        <a:pt x="44463" y="88925"/>
                      </a:cubicBezTo>
                      <a:cubicBezTo>
                        <a:pt x="19907" y="88925"/>
                        <a:pt x="0" y="69019"/>
                        <a:pt x="0" y="44463"/>
                      </a:cubicBezTo>
                      <a:cubicBezTo>
                        <a:pt x="0" y="19907"/>
                        <a:pt x="19907" y="0"/>
                        <a:pt x="44463" y="0"/>
                      </a:cubicBezTo>
                      <a:cubicBezTo>
                        <a:pt x="69019" y="0"/>
                        <a:pt x="88925" y="19907"/>
                        <a:pt x="88925" y="44463"/>
                      </a:cubicBezTo>
                      <a:close/>
                    </a:path>
                  </a:pathLst>
                </a:custGeom>
                <a:solidFill>
                  <a:schemeClr val="accent1"/>
                </a:solidFill>
                <a:ln w="5655" cap="flat">
                  <a:noFill/>
                  <a:prstDash val="solid"/>
                  <a:miter/>
                </a:ln>
              </p:spPr>
              <p:txBody>
                <a:bodyPr rtlCol="0" anchor="ctr"/>
                <a:lstStyle/>
                <a:p>
                  <a:endParaRPr lang="en-US"/>
                </a:p>
              </p:txBody>
            </p:sp>
            <p:sp>
              <p:nvSpPr>
                <p:cNvPr id="70" name="Graphic 67" descr="Customer review with solid fill">
                  <a:extLst>
                    <a:ext uri="{FF2B5EF4-FFF2-40B4-BE49-F238E27FC236}">
                      <a16:creationId xmlns:a16="http://schemas.microsoft.com/office/drawing/2014/main" id="{B9C08CF7-2CF3-487A-B947-30B8E314954E}"/>
                    </a:ext>
                  </a:extLst>
                </p:cNvPr>
                <p:cNvSpPr/>
                <p:nvPr/>
              </p:nvSpPr>
              <p:spPr>
                <a:xfrm>
                  <a:off x="5521965" y="2454798"/>
                  <a:ext cx="88925" cy="88925"/>
                </a:xfrm>
                <a:custGeom>
                  <a:avLst/>
                  <a:gdLst>
                    <a:gd name="connsiteX0" fmla="*/ 88925 w 88925"/>
                    <a:gd name="connsiteY0" fmla="*/ 44463 h 88925"/>
                    <a:gd name="connsiteX1" fmla="*/ 44463 w 88925"/>
                    <a:gd name="connsiteY1" fmla="*/ 88925 h 88925"/>
                    <a:gd name="connsiteX2" fmla="*/ 0 w 88925"/>
                    <a:gd name="connsiteY2" fmla="*/ 44463 h 88925"/>
                    <a:gd name="connsiteX3" fmla="*/ 44463 w 88925"/>
                    <a:gd name="connsiteY3" fmla="*/ 0 h 88925"/>
                    <a:gd name="connsiteX4" fmla="*/ 88925 w 88925"/>
                    <a:gd name="connsiteY4" fmla="*/ 44463 h 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5" h="88925">
                      <a:moveTo>
                        <a:pt x="88925" y="44463"/>
                      </a:moveTo>
                      <a:cubicBezTo>
                        <a:pt x="88925" y="69019"/>
                        <a:pt x="69019" y="88925"/>
                        <a:pt x="44463" y="88925"/>
                      </a:cubicBezTo>
                      <a:cubicBezTo>
                        <a:pt x="19907" y="88925"/>
                        <a:pt x="0" y="69019"/>
                        <a:pt x="0" y="44463"/>
                      </a:cubicBezTo>
                      <a:cubicBezTo>
                        <a:pt x="0" y="19907"/>
                        <a:pt x="19907" y="0"/>
                        <a:pt x="44463" y="0"/>
                      </a:cubicBezTo>
                      <a:cubicBezTo>
                        <a:pt x="69019" y="0"/>
                        <a:pt x="88925" y="19907"/>
                        <a:pt x="88925" y="44463"/>
                      </a:cubicBezTo>
                      <a:close/>
                    </a:path>
                  </a:pathLst>
                </a:custGeom>
                <a:solidFill>
                  <a:schemeClr val="accent1"/>
                </a:solidFill>
                <a:ln w="5655" cap="flat">
                  <a:noFill/>
                  <a:prstDash val="solid"/>
                  <a:miter/>
                </a:ln>
              </p:spPr>
              <p:txBody>
                <a:bodyPr rtlCol="0" anchor="ctr"/>
                <a:lstStyle/>
                <a:p>
                  <a:endParaRPr lang="en-US"/>
                </a:p>
              </p:txBody>
            </p:sp>
            <p:sp>
              <p:nvSpPr>
                <p:cNvPr id="71" name="Graphic 67" descr="Customer review with solid fill">
                  <a:extLst>
                    <a:ext uri="{FF2B5EF4-FFF2-40B4-BE49-F238E27FC236}">
                      <a16:creationId xmlns:a16="http://schemas.microsoft.com/office/drawing/2014/main" id="{B9C08CF7-2CF3-487A-B947-30B8E314954E}"/>
                    </a:ext>
                  </a:extLst>
                </p:cNvPr>
                <p:cNvSpPr/>
                <p:nvPr/>
              </p:nvSpPr>
              <p:spPr>
                <a:xfrm>
                  <a:off x="5731477" y="2555781"/>
                  <a:ext cx="160999" cy="89040"/>
                </a:xfrm>
                <a:custGeom>
                  <a:avLst/>
                  <a:gdLst>
                    <a:gd name="connsiteX0" fmla="*/ 152133 w 160999"/>
                    <a:gd name="connsiteY0" fmla="*/ 26461 h 89040"/>
                    <a:gd name="connsiteX1" fmla="*/ 108642 w 160999"/>
                    <a:gd name="connsiteY1" fmla="*/ 5715 h 89040"/>
                    <a:gd name="connsiteX2" fmla="*/ 72066 w 160999"/>
                    <a:gd name="connsiteY2" fmla="*/ 0 h 89040"/>
                    <a:gd name="connsiteX3" fmla="*/ 35547 w 160999"/>
                    <a:gd name="connsiteY3" fmla="*/ 5715 h 89040"/>
                    <a:gd name="connsiteX4" fmla="*/ 2057 w 160999"/>
                    <a:gd name="connsiteY4" fmla="*/ 20117 h 89040"/>
                    <a:gd name="connsiteX5" fmla="*/ 0 w 160999"/>
                    <a:gd name="connsiteY5" fmla="*/ 22460 h 89040"/>
                    <a:gd name="connsiteX6" fmla="*/ 45720 w 160999"/>
                    <a:gd name="connsiteY6" fmla="*/ 45320 h 89040"/>
                    <a:gd name="connsiteX7" fmla="*/ 62408 w 160999"/>
                    <a:gd name="connsiteY7" fmla="*/ 78867 h 89040"/>
                    <a:gd name="connsiteX8" fmla="*/ 62408 w 160999"/>
                    <a:gd name="connsiteY8" fmla="*/ 89040 h 89040"/>
                    <a:gd name="connsiteX9" fmla="*/ 160992 w 160999"/>
                    <a:gd name="connsiteY9" fmla="*/ 89040 h 89040"/>
                    <a:gd name="connsiteX10" fmla="*/ 160992 w 160999"/>
                    <a:gd name="connsiteY10" fmla="*/ 44292 h 89040"/>
                    <a:gd name="connsiteX11" fmla="*/ 152133 w 160999"/>
                    <a:gd name="connsiteY11" fmla="*/ 26461 h 8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999" h="89040">
                      <a:moveTo>
                        <a:pt x="152133" y="26461"/>
                      </a:moveTo>
                      <a:cubicBezTo>
                        <a:pt x="139305" y="16485"/>
                        <a:pt x="124468" y="9407"/>
                        <a:pt x="108642" y="5715"/>
                      </a:cubicBezTo>
                      <a:cubicBezTo>
                        <a:pt x="96748" y="2241"/>
                        <a:pt x="84453" y="319"/>
                        <a:pt x="72066" y="0"/>
                      </a:cubicBezTo>
                      <a:cubicBezTo>
                        <a:pt x="59669" y="-28"/>
                        <a:pt x="47344" y="1901"/>
                        <a:pt x="35547" y="5715"/>
                      </a:cubicBezTo>
                      <a:cubicBezTo>
                        <a:pt x="23742" y="8859"/>
                        <a:pt x="12459" y="13711"/>
                        <a:pt x="2057" y="20117"/>
                      </a:cubicBezTo>
                      <a:lnTo>
                        <a:pt x="0" y="22460"/>
                      </a:lnTo>
                      <a:cubicBezTo>
                        <a:pt x="16616" y="26945"/>
                        <a:pt x="32162" y="34719"/>
                        <a:pt x="45720" y="45320"/>
                      </a:cubicBezTo>
                      <a:cubicBezTo>
                        <a:pt x="56376" y="53149"/>
                        <a:pt x="62592" y="65646"/>
                        <a:pt x="62408" y="78867"/>
                      </a:cubicBezTo>
                      <a:lnTo>
                        <a:pt x="62408" y="89040"/>
                      </a:lnTo>
                      <a:lnTo>
                        <a:pt x="160992" y="89040"/>
                      </a:lnTo>
                      <a:lnTo>
                        <a:pt x="160992" y="44292"/>
                      </a:lnTo>
                      <a:cubicBezTo>
                        <a:pt x="161186" y="37245"/>
                        <a:pt x="157867" y="30562"/>
                        <a:pt x="152133" y="26461"/>
                      </a:cubicBezTo>
                      <a:close/>
                    </a:path>
                  </a:pathLst>
                </a:custGeom>
                <a:solidFill>
                  <a:schemeClr val="accent1"/>
                </a:solidFill>
                <a:ln w="5655" cap="flat">
                  <a:noFill/>
                  <a:prstDash val="solid"/>
                  <a:miter/>
                </a:ln>
              </p:spPr>
              <p:txBody>
                <a:bodyPr rtlCol="0" anchor="ctr"/>
                <a:lstStyle/>
                <a:p>
                  <a:endParaRPr lang="en-US"/>
                </a:p>
              </p:txBody>
            </p:sp>
            <p:sp>
              <p:nvSpPr>
                <p:cNvPr id="72" name="Graphic 67" descr="Customer review with solid fill">
                  <a:extLst>
                    <a:ext uri="{FF2B5EF4-FFF2-40B4-BE49-F238E27FC236}">
                      <a16:creationId xmlns:a16="http://schemas.microsoft.com/office/drawing/2014/main" id="{B9C08CF7-2CF3-487A-B947-30B8E314954E}"/>
                    </a:ext>
                  </a:extLst>
                </p:cNvPr>
                <p:cNvSpPr/>
                <p:nvPr/>
              </p:nvSpPr>
              <p:spPr>
                <a:xfrm>
                  <a:off x="5477445" y="2555781"/>
                  <a:ext cx="161220" cy="89040"/>
                </a:xfrm>
                <a:custGeom>
                  <a:avLst/>
                  <a:gdLst>
                    <a:gd name="connsiteX0" fmla="*/ 98812 w 161220"/>
                    <a:gd name="connsiteY0" fmla="*/ 78867 h 89040"/>
                    <a:gd name="connsiteX1" fmla="*/ 114872 w 161220"/>
                    <a:gd name="connsiteY1" fmla="*/ 45892 h 89040"/>
                    <a:gd name="connsiteX2" fmla="*/ 115500 w 161220"/>
                    <a:gd name="connsiteY2" fmla="*/ 45320 h 89040"/>
                    <a:gd name="connsiteX3" fmla="*/ 116243 w 161220"/>
                    <a:gd name="connsiteY3" fmla="*/ 44806 h 89040"/>
                    <a:gd name="connsiteX4" fmla="*/ 161220 w 161220"/>
                    <a:gd name="connsiteY4" fmla="*/ 22518 h 89040"/>
                    <a:gd name="connsiteX5" fmla="*/ 157963 w 161220"/>
                    <a:gd name="connsiteY5" fmla="*/ 18803 h 89040"/>
                    <a:gd name="connsiteX6" fmla="*/ 125501 w 161220"/>
                    <a:gd name="connsiteY6" fmla="*/ 5715 h 89040"/>
                    <a:gd name="connsiteX7" fmla="*/ 88983 w 161220"/>
                    <a:gd name="connsiteY7" fmla="*/ 0 h 89040"/>
                    <a:gd name="connsiteX8" fmla="*/ 52407 w 161220"/>
                    <a:gd name="connsiteY8" fmla="*/ 5715 h 89040"/>
                    <a:gd name="connsiteX9" fmla="*/ 8915 w 161220"/>
                    <a:gd name="connsiteY9" fmla="*/ 26461 h 89040"/>
                    <a:gd name="connsiteX10" fmla="*/ 0 w 161220"/>
                    <a:gd name="connsiteY10" fmla="*/ 44292 h 89040"/>
                    <a:gd name="connsiteX11" fmla="*/ 0 w 161220"/>
                    <a:gd name="connsiteY11" fmla="*/ 89040 h 89040"/>
                    <a:gd name="connsiteX12" fmla="*/ 98812 w 161220"/>
                    <a:gd name="connsiteY12" fmla="*/ 89040 h 8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220" h="89040">
                      <a:moveTo>
                        <a:pt x="98812" y="78867"/>
                      </a:moveTo>
                      <a:cubicBezTo>
                        <a:pt x="98821" y="65994"/>
                        <a:pt x="104742" y="53837"/>
                        <a:pt x="114872" y="45892"/>
                      </a:cubicBezTo>
                      <a:lnTo>
                        <a:pt x="115500" y="45320"/>
                      </a:lnTo>
                      <a:lnTo>
                        <a:pt x="116243" y="44806"/>
                      </a:lnTo>
                      <a:cubicBezTo>
                        <a:pt x="129961" y="35044"/>
                        <a:pt x="145143" y="27520"/>
                        <a:pt x="161220" y="22518"/>
                      </a:cubicBezTo>
                      <a:cubicBezTo>
                        <a:pt x="160077" y="21317"/>
                        <a:pt x="158991" y="20060"/>
                        <a:pt x="157963" y="18803"/>
                      </a:cubicBezTo>
                      <a:cubicBezTo>
                        <a:pt x="147823" y="12912"/>
                        <a:pt x="136891" y="8505"/>
                        <a:pt x="125501" y="5715"/>
                      </a:cubicBezTo>
                      <a:cubicBezTo>
                        <a:pt x="113626" y="2245"/>
                        <a:pt x="101351" y="324"/>
                        <a:pt x="88983" y="0"/>
                      </a:cubicBezTo>
                      <a:cubicBezTo>
                        <a:pt x="76566" y="-32"/>
                        <a:pt x="64222" y="1897"/>
                        <a:pt x="52407" y="5715"/>
                      </a:cubicBezTo>
                      <a:cubicBezTo>
                        <a:pt x="36803" y="10020"/>
                        <a:pt x="22080" y="17043"/>
                        <a:pt x="8915" y="26461"/>
                      </a:cubicBezTo>
                      <a:cubicBezTo>
                        <a:pt x="3372" y="30727"/>
                        <a:pt x="87" y="37297"/>
                        <a:pt x="0" y="44292"/>
                      </a:cubicBezTo>
                      <a:lnTo>
                        <a:pt x="0" y="89040"/>
                      </a:lnTo>
                      <a:lnTo>
                        <a:pt x="98812" y="89040"/>
                      </a:lnTo>
                      <a:close/>
                    </a:path>
                  </a:pathLst>
                </a:custGeom>
                <a:solidFill>
                  <a:schemeClr val="accent1"/>
                </a:solidFill>
                <a:ln w="5655" cap="flat">
                  <a:noFill/>
                  <a:prstDash val="solid"/>
                  <a:miter/>
                </a:ln>
              </p:spPr>
              <p:txBody>
                <a:bodyPr rtlCol="0" anchor="ctr"/>
                <a:lstStyle/>
                <a:p>
                  <a:endParaRPr lang="en-US"/>
                </a:p>
              </p:txBody>
            </p:sp>
            <p:sp>
              <p:nvSpPr>
                <p:cNvPr id="73" name="Graphic 67" descr="Customer review with solid fill">
                  <a:extLst>
                    <a:ext uri="{FF2B5EF4-FFF2-40B4-BE49-F238E27FC236}">
                      <a16:creationId xmlns:a16="http://schemas.microsoft.com/office/drawing/2014/main" id="{B9C08CF7-2CF3-487A-B947-30B8E314954E}"/>
                    </a:ext>
                  </a:extLst>
                </p:cNvPr>
                <p:cNvSpPr/>
                <p:nvPr/>
              </p:nvSpPr>
              <p:spPr>
                <a:xfrm>
                  <a:off x="5596032" y="2590414"/>
                  <a:ext cx="177915" cy="88697"/>
                </a:xfrm>
                <a:custGeom>
                  <a:avLst/>
                  <a:gdLst>
                    <a:gd name="connsiteX0" fmla="*/ 0 w 177915"/>
                    <a:gd name="connsiteY0" fmla="*/ 88698 h 88697"/>
                    <a:gd name="connsiteX1" fmla="*/ 0 w 177915"/>
                    <a:gd name="connsiteY1" fmla="*/ 44235 h 88697"/>
                    <a:gd name="connsiteX2" fmla="*/ 8915 w 177915"/>
                    <a:gd name="connsiteY2" fmla="*/ 26462 h 88697"/>
                    <a:gd name="connsiteX3" fmla="*/ 52407 w 177915"/>
                    <a:gd name="connsiteY3" fmla="*/ 5716 h 88697"/>
                    <a:gd name="connsiteX4" fmla="*/ 88925 w 177915"/>
                    <a:gd name="connsiteY4" fmla="*/ 1 h 88697"/>
                    <a:gd name="connsiteX5" fmla="*/ 125501 w 177915"/>
                    <a:gd name="connsiteY5" fmla="*/ 5716 h 88697"/>
                    <a:gd name="connsiteX6" fmla="*/ 168993 w 177915"/>
                    <a:gd name="connsiteY6" fmla="*/ 26462 h 88697"/>
                    <a:gd name="connsiteX7" fmla="*/ 177908 w 177915"/>
                    <a:gd name="connsiteY7" fmla="*/ 44235 h 88697"/>
                    <a:gd name="connsiteX8" fmla="*/ 177908 w 177915"/>
                    <a:gd name="connsiteY8" fmla="*/ 88698 h 8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15" h="88697">
                      <a:moveTo>
                        <a:pt x="0" y="88698"/>
                      </a:moveTo>
                      <a:lnTo>
                        <a:pt x="0" y="44235"/>
                      </a:lnTo>
                      <a:cubicBezTo>
                        <a:pt x="27" y="37242"/>
                        <a:pt x="3326" y="30664"/>
                        <a:pt x="8915" y="26462"/>
                      </a:cubicBezTo>
                      <a:cubicBezTo>
                        <a:pt x="22054" y="16999"/>
                        <a:pt x="36785" y="9973"/>
                        <a:pt x="52407" y="5716"/>
                      </a:cubicBezTo>
                      <a:cubicBezTo>
                        <a:pt x="64197" y="1877"/>
                        <a:pt x="76526" y="-53"/>
                        <a:pt x="88925" y="1"/>
                      </a:cubicBezTo>
                      <a:cubicBezTo>
                        <a:pt x="101316" y="292"/>
                        <a:pt x="113613" y="2214"/>
                        <a:pt x="125501" y="5716"/>
                      </a:cubicBezTo>
                      <a:cubicBezTo>
                        <a:pt x="141344" y="9359"/>
                        <a:pt x="156192" y="16441"/>
                        <a:pt x="168993" y="26462"/>
                      </a:cubicBezTo>
                      <a:cubicBezTo>
                        <a:pt x="174746" y="30525"/>
                        <a:pt x="178091" y="37194"/>
                        <a:pt x="177908" y="44235"/>
                      </a:cubicBezTo>
                      <a:lnTo>
                        <a:pt x="177908" y="88698"/>
                      </a:lnTo>
                      <a:close/>
                    </a:path>
                  </a:pathLst>
                </a:custGeom>
                <a:solidFill>
                  <a:schemeClr val="accent1"/>
                </a:solidFill>
                <a:ln w="5655" cap="flat">
                  <a:noFill/>
                  <a:prstDash val="solid"/>
                  <a:miter/>
                </a:ln>
              </p:spPr>
              <p:txBody>
                <a:bodyPr rtlCol="0" anchor="ctr"/>
                <a:lstStyle/>
                <a:p>
                  <a:endParaRPr lang="en-US"/>
                </a:p>
              </p:txBody>
            </p:sp>
            <p:sp>
              <p:nvSpPr>
                <p:cNvPr id="74" name="Graphic 67" descr="Customer review with solid fill">
                  <a:extLst>
                    <a:ext uri="{FF2B5EF4-FFF2-40B4-BE49-F238E27FC236}">
                      <a16:creationId xmlns:a16="http://schemas.microsoft.com/office/drawing/2014/main" id="{B9C08CF7-2CF3-487A-B947-30B8E314954E}"/>
                    </a:ext>
                  </a:extLst>
                </p:cNvPr>
                <p:cNvSpPr/>
                <p:nvPr/>
              </p:nvSpPr>
              <p:spPr>
                <a:xfrm>
                  <a:off x="5640494" y="2489374"/>
                  <a:ext cx="88925" cy="88925"/>
                </a:xfrm>
                <a:custGeom>
                  <a:avLst/>
                  <a:gdLst>
                    <a:gd name="connsiteX0" fmla="*/ 88925 w 88925"/>
                    <a:gd name="connsiteY0" fmla="*/ 44463 h 88925"/>
                    <a:gd name="connsiteX1" fmla="*/ 44463 w 88925"/>
                    <a:gd name="connsiteY1" fmla="*/ 88925 h 88925"/>
                    <a:gd name="connsiteX2" fmla="*/ 0 w 88925"/>
                    <a:gd name="connsiteY2" fmla="*/ 44463 h 88925"/>
                    <a:gd name="connsiteX3" fmla="*/ 44463 w 88925"/>
                    <a:gd name="connsiteY3" fmla="*/ 0 h 88925"/>
                    <a:gd name="connsiteX4" fmla="*/ 88925 w 88925"/>
                    <a:gd name="connsiteY4" fmla="*/ 44463 h 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5" h="88925">
                      <a:moveTo>
                        <a:pt x="88925" y="44463"/>
                      </a:moveTo>
                      <a:cubicBezTo>
                        <a:pt x="88925" y="69019"/>
                        <a:pt x="69019" y="88925"/>
                        <a:pt x="44463" y="88925"/>
                      </a:cubicBezTo>
                      <a:cubicBezTo>
                        <a:pt x="19907" y="88925"/>
                        <a:pt x="0" y="69019"/>
                        <a:pt x="0" y="44463"/>
                      </a:cubicBezTo>
                      <a:cubicBezTo>
                        <a:pt x="0" y="19907"/>
                        <a:pt x="19907" y="0"/>
                        <a:pt x="44463" y="0"/>
                      </a:cubicBezTo>
                      <a:cubicBezTo>
                        <a:pt x="69019" y="0"/>
                        <a:pt x="88925" y="19907"/>
                        <a:pt x="88925" y="44463"/>
                      </a:cubicBezTo>
                      <a:close/>
                    </a:path>
                  </a:pathLst>
                </a:custGeom>
                <a:solidFill>
                  <a:schemeClr val="accent1"/>
                </a:solidFill>
                <a:ln w="5655" cap="flat">
                  <a:noFill/>
                  <a:prstDash val="solid"/>
                  <a:miter/>
                </a:ln>
              </p:spPr>
              <p:txBody>
                <a:bodyPr rtlCol="0" anchor="ctr"/>
                <a:lstStyle/>
                <a:p>
                  <a:endParaRPr lang="en-US"/>
                </a:p>
              </p:txBody>
            </p:sp>
          </p:grpSp>
          <p:sp>
            <p:nvSpPr>
              <p:cNvPr id="75" name="Graphic 67" descr="Customer review with solid fill">
                <a:extLst>
                  <a:ext uri="{FF2B5EF4-FFF2-40B4-BE49-F238E27FC236}">
                    <a16:creationId xmlns:a16="http://schemas.microsoft.com/office/drawing/2014/main" id="{B9C08CF7-2CF3-487A-B947-30B8E314954E}"/>
                  </a:ext>
                </a:extLst>
              </p:cNvPr>
              <p:cNvSpPr/>
              <p:nvPr/>
            </p:nvSpPr>
            <p:spPr>
              <a:xfrm>
                <a:off x="5477788" y="2221912"/>
                <a:ext cx="415766" cy="205740"/>
              </a:xfrm>
              <a:custGeom>
                <a:avLst/>
                <a:gdLst>
                  <a:gd name="connsiteX0" fmla="*/ 392906 w 415766"/>
                  <a:gd name="connsiteY0" fmla="*/ 0 h 205740"/>
                  <a:gd name="connsiteX1" fmla="*/ 22860 w 415766"/>
                  <a:gd name="connsiteY1" fmla="*/ 0 h 205740"/>
                  <a:gd name="connsiteX2" fmla="*/ 0 w 415766"/>
                  <a:gd name="connsiteY2" fmla="*/ 22860 h 205740"/>
                  <a:gd name="connsiteX3" fmla="*/ 0 w 415766"/>
                  <a:gd name="connsiteY3" fmla="*/ 148590 h 205740"/>
                  <a:gd name="connsiteX4" fmla="*/ 22860 w 415766"/>
                  <a:gd name="connsiteY4" fmla="*/ 171450 h 205740"/>
                  <a:gd name="connsiteX5" fmla="*/ 107156 w 415766"/>
                  <a:gd name="connsiteY5" fmla="*/ 171450 h 205740"/>
                  <a:gd name="connsiteX6" fmla="*/ 107156 w 415766"/>
                  <a:gd name="connsiteY6" fmla="*/ 205740 h 205740"/>
                  <a:gd name="connsiteX7" fmla="*/ 143161 w 415766"/>
                  <a:gd name="connsiteY7" fmla="*/ 171450 h 205740"/>
                  <a:gd name="connsiteX8" fmla="*/ 182023 w 415766"/>
                  <a:gd name="connsiteY8" fmla="*/ 171450 h 205740"/>
                  <a:gd name="connsiteX9" fmla="*/ 204311 w 415766"/>
                  <a:gd name="connsiteY9" fmla="*/ 205740 h 205740"/>
                  <a:gd name="connsiteX10" fmla="*/ 224885 w 415766"/>
                  <a:gd name="connsiteY10" fmla="*/ 171450 h 205740"/>
                  <a:gd name="connsiteX11" fmla="*/ 265462 w 415766"/>
                  <a:gd name="connsiteY11" fmla="*/ 171450 h 205740"/>
                  <a:gd name="connsiteX12" fmla="*/ 301466 w 415766"/>
                  <a:gd name="connsiteY12" fmla="*/ 205740 h 205740"/>
                  <a:gd name="connsiteX13" fmla="*/ 301466 w 415766"/>
                  <a:gd name="connsiteY13" fmla="*/ 171450 h 205740"/>
                  <a:gd name="connsiteX14" fmla="*/ 392906 w 415766"/>
                  <a:gd name="connsiteY14" fmla="*/ 171450 h 205740"/>
                  <a:gd name="connsiteX15" fmla="*/ 415766 w 415766"/>
                  <a:gd name="connsiteY15" fmla="*/ 148590 h 205740"/>
                  <a:gd name="connsiteX16" fmla="*/ 415766 w 415766"/>
                  <a:gd name="connsiteY16" fmla="*/ 22860 h 205740"/>
                  <a:gd name="connsiteX17" fmla="*/ 392906 w 415766"/>
                  <a:gd name="connsiteY17" fmla="*/ 0 h 205740"/>
                  <a:gd name="connsiteX18" fmla="*/ 57150 w 415766"/>
                  <a:gd name="connsiteY18" fmla="*/ 51435 h 205740"/>
                  <a:gd name="connsiteX19" fmla="*/ 324326 w 415766"/>
                  <a:gd name="connsiteY19" fmla="*/ 51435 h 205740"/>
                  <a:gd name="connsiteX20" fmla="*/ 324326 w 415766"/>
                  <a:gd name="connsiteY20" fmla="*/ 62865 h 205740"/>
                  <a:gd name="connsiteX21" fmla="*/ 57150 w 415766"/>
                  <a:gd name="connsiteY21" fmla="*/ 62865 h 205740"/>
                  <a:gd name="connsiteX22" fmla="*/ 267176 w 415766"/>
                  <a:gd name="connsiteY22" fmla="*/ 120015 h 205740"/>
                  <a:gd name="connsiteX23" fmla="*/ 57150 w 415766"/>
                  <a:gd name="connsiteY23" fmla="*/ 120015 h 205740"/>
                  <a:gd name="connsiteX24" fmla="*/ 57150 w 415766"/>
                  <a:gd name="connsiteY24" fmla="*/ 108585 h 205740"/>
                  <a:gd name="connsiteX25" fmla="*/ 267176 w 415766"/>
                  <a:gd name="connsiteY25" fmla="*/ 108585 h 205740"/>
                  <a:gd name="connsiteX26" fmla="*/ 358616 w 415766"/>
                  <a:gd name="connsiteY26" fmla="*/ 91440 h 205740"/>
                  <a:gd name="connsiteX27" fmla="*/ 57150 w 415766"/>
                  <a:gd name="connsiteY27" fmla="*/ 91440 h 205740"/>
                  <a:gd name="connsiteX28" fmla="*/ 57150 w 415766"/>
                  <a:gd name="connsiteY28" fmla="*/ 80010 h 205740"/>
                  <a:gd name="connsiteX29" fmla="*/ 358616 w 415766"/>
                  <a:gd name="connsiteY29" fmla="*/ 80010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5766" h="205740">
                    <a:moveTo>
                      <a:pt x="392906" y="0"/>
                    </a:moveTo>
                    <a:lnTo>
                      <a:pt x="22860" y="0"/>
                    </a:lnTo>
                    <a:cubicBezTo>
                      <a:pt x="10235" y="0"/>
                      <a:pt x="0" y="10235"/>
                      <a:pt x="0" y="22860"/>
                    </a:cubicBezTo>
                    <a:lnTo>
                      <a:pt x="0" y="148590"/>
                    </a:lnTo>
                    <a:cubicBezTo>
                      <a:pt x="0" y="161215"/>
                      <a:pt x="10235" y="171450"/>
                      <a:pt x="22860" y="171450"/>
                    </a:cubicBezTo>
                    <a:lnTo>
                      <a:pt x="107156" y="171450"/>
                    </a:lnTo>
                    <a:lnTo>
                      <a:pt x="107156" y="205740"/>
                    </a:lnTo>
                    <a:lnTo>
                      <a:pt x="143161" y="171450"/>
                    </a:lnTo>
                    <a:lnTo>
                      <a:pt x="182023" y="171450"/>
                    </a:lnTo>
                    <a:lnTo>
                      <a:pt x="204311" y="205740"/>
                    </a:lnTo>
                    <a:lnTo>
                      <a:pt x="224885" y="171450"/>
                    </a:lnTo>
                    <a:lnTo>
                      <a:pt x="265462" y="171450"/>
                    </a:lnTo>
                    <a:lnTo>
                      <a:pt x="301466" y="205740"/>
                    </a:lnTo>
                    <a:lnTo>
                      <a:pt x="301466" y="171450"/>
                    </a:lnTo>
                    <a:lnTo>
                      <a:pt x="392906" y="171450"/>
                    </a:lnTo>
                    <a:cubicBezTo>
                      <a:pt x="405531" y="171450"/>
                      <a:pt x="415766" y="161215"/>
                      <a:pt x="415766" y="148590"/>
                    </a:cubicBezTo>
                    <a:lnTo>
                      <a:pt x="415766" y="22860"/>
                    </a:lnTo>
                    <a:cubicBezTo>
                      <a:pt x="415766" y="10235"/>
                      <a:pt x="405531" y="0"/>
                      <a:pt x="392906" y="0"/>
                    </a:cubicBezTo>
                    <a:close/>
                    <a:moveTo>
                      <a:pt x="57150" y="51435"/>
                    </a:moveTo>
                    <a:lnTo>
                      <a:pt x="324326" y="51435"/>
                    </a:lnTo>
                    <a:lnTo>
                      <a:pt x="324326" y="62865"/>
                    </a:lnTo>
                    <a:lnTo>
                      <a:pt x="57150" y="62865"/>
                    </a:lnTo>
                    <a:close/>
                    <a:moveTo>
                      <a:pt x="267176" y="120015"/>
                    </a:moveTo>
                    <a:lnTo>
                      <a:pt x="57150" y="120015"/>
                    </a:lnTo>
                    <a:lnTo>
                      <a:pt x="57150" y="108585"/>
                    </a:lnTo>
                    <a:lnTo>
                      <a:pt x="267176" y="108585"/>
                    </a:lnTo>
                    <a:close/>
                    <a:moveTo>
                      <a:pt x="358616" y="91440"/>
                    </a:moveTo>
                    <a:lnTo>
                      <a:pt x="57150" y="91440"/>
                    </a:lnTo>
                    <a:lnTo>
                      <a:pt x="57150" y="80010"/>
                    </a:lnTo>
                    <a:lnTo>
                      <a:pt x="358616" y="80010"/>
                    </a:lnTo>
                    <a:close/>
                  </a:path>
                </a:pathLst>
              </a:custGeom>
              <a:solidFill>
                <a:schemeClr val="accent1"/>
              </a:solidFill>
              <a:ln w="5655" cap="flat">
                <a:noFill/>
                <a:prstDash val="solid"/>
                <a:miter/>
              </a:ln>
            </p:spPr>
            <p:txBody>
              <a:bodyPr rtlCol="0" anchor="ctr"/>
              <a:lstStyle/>
              <a:p>
                <a:endParaRPr lang="en-US"/>
              </a:p>
            </p:txBody>
          </p:sp>
        </p:grpSp>
      </p:grpSp>
      <p:grpSp>
        <p:nvGrpSpPr>
          <p:cNvPr id="92" name="Group 91">
            <a:extLst>
              <a:ext uri="{FF2B5EF4-FFF2-40B4-BE49-F238E27FC236}">
                <a16:creationId xmlns:a16="http://schemas.microsoft.com/office/drawing/2014/main" id="{F68FFEC6-DD06-4EB2-862F-C28F7C0A8D76}"/>
              </a:ext>
            </a:extLst>
          </p:cNvPr>
          <p:cNvGrpSpPr/>
          <p:nvPr/>
        </p:nvGrpSpPr>
        <p:grpSpPr>
          <a:xfrm>
            <a:off x="458006" y="2235225"/>
            <a:ext cx="3628556" cy="457200"/>
            <a:chOff x="457200" y="2235225"/>
            <a:chExt cx="3628556" cy="457200"/>
          </a:xfrm>
        </p:grpSpPr>
        <p:sp>
          <p:nvSpPr>
            <p:cNvPr id="11" name="TextBox 10">
              <a:extLst>
                <a:ext uri="{FF2B5EF4-FFF2-40B4-BE49-F238E27FC236}">
                  <a16:creationId xmlns:a16="http://schemas.microsoft.com/office/drawing/2014/main" id="{916FB21A-4C2B-4506-BB14-7D3B003AE272}"/>
                </a:ext>
              </a:extLst>
            </p:cNvPr>
            <p:cNvSpPr txBox="1"/>
            <p:nvPr/>
          </p:nvSpPr>
          <p:spPr>
            <a:xfrm>
              <a:off x="457200" y="2294548"/>
              <a:ext cx="3628556" cy="338554"/>
            </a:xfrm>
            <a:prstGeom prst="rect">
              <a:avLst/>
            </a:prstGeom>
            <a:noFill/>
          </p:spPr>
          <p:txBody>
            <a:bodyPr wrap="square" lIns="91440" rIns="91440" rtlCol="0" anchor="ctr" anchorCtr="0">
              <a:noAutofit/>
            </a:bodyPr>
            <a:lstStyle/>
            <a:p>
              <a:pPr marL="914400"/>
              <a:r>
                <a:rPr lang="en-US" sz="1600" b="1" dirty="0">
                  <a:solidFill>
                    <a:srgbClr val="00529B"/>
                  </a:solidFill>
                  <a:latin typeface="+mj-lt"/>
                </a:rPr>
                <a:t>Compliance Concern</a:t>
              </a:r>
            </a:p>
          </p:txBody>
        </p:sp>
        <p:grpSp>
          <p:nvGrpSpPr>
            <p:cNvPr id="89" name="Group 88">
              <a:extLst>
                <a:ext uri="{FF2B5EF4-FFF2-40B4-BE49-F238E27FC236}">
                  <a16:creationId xmlns:a16="http://schemas.microsoft.com/office/drawing/2014/main" id="{2570BE8E-4371-41FD-A768-CE95E2D3D918}"/>
                </a:ext>
              </a:extLst>
            </p:cNvPr>
            <p:cNvGrpSpPr>
              <a:grpSpLocks noChangeAspect="1"/>
            </p:cNvGrpSpPr>
            <p:nvPr/>
          </p:nvGrpSpPr>
          <p:grpSpPr>
            <a:xfrm>
              <a:off x="821870" y="2235225"/>
              <a:ext cx="459985" cy="457200"/>
              <a:chOff x="70431" y="2286066"/>
              <a:chExt cx="415031" cy="412518"/>
            </a:xfrm>
          </p:grpSpPr>
          <p:sp>
            <p:nvSpPr>
              <p:cNvPr id="88" name="Graphic 64" descr="Questions with solid fill">
                <a:extLst>
                  <a:ext uri="{FF2B5EF4-FFF2-40B4-BE49-F238E27FC236}">
                    <a16:creationId xmlns:a16="http://schemas.microsoft.com/office/drawing/2014/main" id="{E0111AF7-8F84-4359-AFC2-93F144DC0C03}"/>
                  </a:ext>
                </a:extLst>
              </p:cNvPr>
              <p:cNvSpPr>
                <a:spLocks noChangeAspect="1"/>
              </p:cNvSpPr>
              <p:nvPr/>
            </p:nvSpPr>
            <p:spPr>
              <a:xfrm>
                <a:off x="252996" y="2286066"/>
                <a:ext cx="199533" cy="182880"/>
              </a:xfrm>
              <a:custGeom>
                <a:avLst/>
                <a:gdLst>
                  <a:gd name="connsiteX0" fmla="*/ 255319 w 268709"/>
                  <a:gd name="connsiteY0" fmla="*/ 0 h 246282"/>
                  <a:gd name="connsiteX1" fmla="*/ 13329 w 268709"/>
                  <a:gd name="connsiteY1" fmla="*/ 0 h 246282"/>
                  <a:gd name="connsiteX2" fmla="*/ 2 w 268709"/>
                  <a:gd name="connsiteY2" fmla="*/ 13519 h 246282"/>
                  <a:gd name="connsiteX3" fmla="*/ 2 w 268709"/>
                  <a:gd name="connsiteY3" fmla="*/ 178497 h 246282"/>
                  <a:gd name="connsiteX4" fmla="*/ 13198 w 268709"/>
                  <a:gd name="connsiteY4" fmla="*/ 192206 h 246282"/>
                  <a:gd name="connsiteX5" fmla="*/ 13329 w 268709"/>
                  <a:gd name="connsiteY5" fmla="*/ 192208 h 246282"/>
                  <a:gd name="connsiteX6" fmla="*/ 51770 w 268709"/>
                  <a:gd name="connsiteY6" fmla="*/ 192208 h 246282"/>
                  <a:gd name="connsiteX7" fmla="*/ 51770 w 268709"/>
                  <a:gd name="connsiteY7" fmla="*/ 246282 h 246282"/>
                  <a:gd name="connsiteX8" fmla="*/ 104884 w 268709"/>
                  <a:gd name="connsiteY8" fmla="*/ 192208 h 246282"/>
                  <a:gd name="connsiteX9" fmla="*/ 255319 w 268709"/>
                  <a:gd name="connsiteY9" fmla="*/ 192208 h 246282"/>
                  <a:gd name="connsiteX10" fmla="*/ 268709 w 268709"/>
                  <a:gd name="connsiteY10" fmla="*/ 178689 h 246282"/>
                  <a:gd name="connsiteX11" fmla="*/ 268709 w 268709"/>
                  <a:gd name="connsiteY11" fmla="*/ 13519 h 246282"/>
                  <a:gd name="connsiteX12" fmla="*/ 255319 w 268709"/>
                  <a:gd name="connsiteY12" fmla="*/ 0 h 246282"/>
                  <a:gd name="connsiteX13" fmla="*/ 133203 w 268709"/>
                  <a:gd name="connsiteY13" fmla="*/ 168182 h 246282"/>
                  <a:gd name="connsiteX14" fmla="*/ 118980 w 268709"/>
                  <a:gd name="connsiteY14" fmla="*/ 153957 h 246282"/>
                  <a:gd name="connsiteX15" fmla="*/ 133205 w 268709"/>
                  <a:gd name="connsiteY15" fmla="*/ 139735 h 246282"/>
                  <a:gd name="connsiteX16" fmla="*/ 147426 w 268709"/>
                  <a:gd name="connsiteY16" fmla="*/ 153766 h 246282"/>
                  <a:gd name="connsiteX17" fmla="*/ 133525 w 268709"/>
                  <a:gd name="connsiteY17" fmla="*/ 168180 h 246282"/>
                  <a:gd name="connsiteX18" fmla="*/ 133203 w 268709"/>
                  <a:gd name="connsiteY18" fmla="*/ 168182 h 246282"/>
                  <a:gd name="connsiteX19" fmla="*/ 142364 w 268709"/>
                  <a:gd name="connsiteY19" fmla="*/ 109558 h 246282"/>
                  <a:gd name="connsiteX20" fmla="*/ 142364 w 268709"/>
                  <a:gd name="connsiteY20" fmla="*/ 129740 h 246282"/>
                  <a:gd name="connsiteX21" fmla="*/ 124105 w 268709"/>
                  <a:gd name="connsiteY21" fmla="*/ 129740 h 246282"/>
                  <a:gd name="connsiteX22" fmla="*/ 124105 w 268709"/>
                  <a:gd name="connsiteY22" fmla="*/ 92003 h 246282"/>
                  <a:gd name="connsiteX23" fmla="*/ 133203 w 268709"/>
                  <a:gd name="connsiteY23" fmla="*/ 92003 h 246282"/>
                  <a:gd name="connsiteX24" fmla="*/ 159343 w 268709"/>
                  <a:gd name="connsiteY24" fmla="*/ 68426 h 246282"/>
                  <a:gd name="connsiteX25" fmla="*/ 134173 w 268709"/>
                  <a:gd name="connsiteY25" fmla="*/ 42349 h 246282"/>
                  <a:gd name="connsiteX26" fmla="*/ 133203 w 268709"/>
                  <a:gd name="connsiteY26" fmla="*/ 42350 h 246282"/>
                  <a:gd name="connsiteX27" fmla="*/ 107126 w 268709"/>
                  <a:gd name="connsiteY27" fmla="*/ 63992 h 246282"/>
                  <a:gd name="connsiteX28" fmla="*/ 107126 w 268709"/>
                  <a:gd name="connsiteY28" fmla="*/ 68426 h 246282"/>
                  <a:gd name="connsiteX29" fmla="*/ 107126 w 268709"/>
                  <a:gd name="connsiteY29" fmla="*/ 70028 h 246282"/>
                  <a:gd name="connsiteX30" fmla="*/ 88867 w 268709"/>
                  <a:gd name="connsiteY30" fmla="*/ 70028 h 246282"/>
                  <a:gd name="connsiteX31" fmla="*/ 88867 w 268709"/>
                  <a:gd name="connsiteY31" fmla="*/ 68426 h 246282"/>
                  <a:gd name="connsiteX32" fmla="*/ 128251 w 268709"/>
                  <a:gd name="connsiteY32" fmla="*/ 24030 h 246282"/>
                  <a:gd name="connsiteX33" fmla="*/ 133203 w 268709"/>
                  <a:gd name="connsiteY33" fmla="*/ 24026 h 246282"/>
                  <a:gd name="connsiteX34" fmla="*/ 177603 w 268709"/>
                  <a:gd name="connsiteY34" fmla="*/ 67395 h 246282"/>
                  <a:gd name="connsiteX35" fmla="*/ 177603 w 268709"/>
                  <a:gd name="connsiteY35" fmla="*/ 68426 h 246282"/>
                  <a:gd name="connsiteX36" fmla="*/ 142364 w 268709"/>
                  <a:gd name="connsiteY36" fmla="*/ 109558 h 24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8709" h="246282">
                    <a:moveTo>
                      <a:pt x="255319" y="0"/>
                    </a:moveTo>
                    <a:lnTo>
                      <a:pt x="13329" y="0"/>
                    </a:lnTo>
                    <a:cubicBezTo>
                      <a:pt x="5923" y="70"/>
                      <a:pt x="-33" y="6113"/>
                      <a:pt x="2" y="13519"/>
                    </a:cubicBezTo>
                    <a:lnTo>
                      <a:pt x="2" y="178497"/>
                    </a:lnTo>
                    <a:cubicBezTo>
                      <a:pt x="-139" y="185926"/>
                      <a:pt x="5768" y="192064"/>
                      <a:pt x="13198" y="192206"/>
                    </a:cubicBezTo>
                    <a:cubicBezTo>
                      <a:pt x="13241" y="192207"/>
                      <a:pt x="13285" y="192207"/>
                      <a:pt x="13329" y="192208"/>
                    </a:cubicBezTo>
                    <a:lnTo>
                      <a:pt x="51770" y="192208"/>
                    </a:lnTo>
                    <a:lnTo>
                      <a:pt x="51770" y="246282"/>
                    </a:lnTo>
                    <a:lnTo>
                      <a:pt x="104884" y="192208"/>
                    </a:lnTo>
                    <a:lnTo>
                      <a:pt x="255319" y="192208"/>
                    </a:lnTo>
                    <a:cubicBezTo>
                      <a:pt x="262735" y="192137"/>
                      <a:pt x="268709" y="186106"/>
                      <a:pt x="268709" y="178689"/>
                    </a:cubicBezTo>
                    <a:lnTo>
                      <a:pt x="268709" y="13519"/>
                    </a:lnTo>
                    <a:cubicBezTo>
                      <a:pt x="268710" y="6102"/>
                      <a:pt x="262735" y="70"/>
                      <a:pt x="255319" y="0"/>
                    </a:cubicBezTo>
                    <a:close/>
                    <a:moveTo>
                      <a:pt x="133203" y="168182"/>
                    </a:moveTo>
                    <a:cubicBezTo>
                      <a:pt x="125347" y="168181"/>
                      <a:pt x="118980" y="161813"/>
                      <a:pt x="118980" y="153957"/>
                    </a:cubicBezTo>
                    <a:cubicBezTo>
                      <a:pt x="118981" y="146102"/>
                      <a:pt x="125350" y="139734"/>
                      <a:pt x="133205" y="139735"/>
                    </a:cubicBezTo>
                    <a:cubicBezTo>
                      <a:pt x="140985" y="139736"/>
                      <a:pt x="147321" y="145987"/>
                      <a:pt x="147426" y="153766"/>
                    </a:cubicBezTo>
                    <a:cubicBezTo>
                      <a:pt x="147567" y="161585"/>
                      <a:pt x="141344" y="168038"/>
                      <a:pt x="133525" y="168180"/>
                    </a:cubicBezTo>
                    <a:cubicBezTo>
                      <a:pt x="133418" y="168182"/>
                      <a:pt x="133310" y="168182"/>
                      <a:pt x="133203" y="168182"/>
                    </a:cubicBezTo>
                    <a:close/>
                    <a:moveTo>
                      <a:pt x="142364" y="109558"/>
                    </a:moveTo>
                    <a:lnTo>
                      <a:pt x="142364" y="129740"/>
                    </a:lnTo>
                    <a:lnTo>
                      <a:pt x="124105" y="129740"/>
                    </a:lnTo>
                    <a:lnTo>
                      <a:pt x="124105" y="92003"/>
                    </a:lnTo>
                    <a:lnTo>
                      <a:pt x="133203" y="92003"/>
                    </a:lnTo>
                    <a:cubicBezTo>
                      <a:pt x="149092" y="92003"/>
                      <a:pt x="159343" y="82713"/>
                      <a:pt x="159343" y="68426"/>
                    </a:cubicBezTo>
                    <a:cubicBezTo>
                      <a:pt x="159593" y="54274"/>
                      <a:pt x="148324" y="42599"/>
                      <a:pt x="134173" y="42349"/>
                    </a:cubicBezTo>
                    <a:cubicBezTo>
                      <a:pt x="133850" y="42343"/>
                      <a:pt x="133526" y="42343"/>
                      <a:pt x="133203" y="42350"/>
                    </a:cubicBezTo>
                    <a:cubicBezTo>
                      <a:pt x="120025" y="41125"/>
                      <a:pt x="108351" y="50815"/>
                      <a:pt x="107126" y="63992"/>
                    </a:cubicBezTo>
                    <a:cubicBezTo>
                      <a:pt x="106989" y="65467"/>
                      <a:pt x="106989" y="66951"/>
                      <a:pt x="107126" y="68426"/>
                    </a:cubicBezTo>
                    <a:lnTo>
                      <a:pt x="107126" y="70028"/>
                    </a:lnTo>
                    <a:lnTo>
                      <a:pt x="88867" y="70028"/>
                    </a:lnTo>
                    <a:lnTo>
                      <a:pt x="88867" y="68426"/>
                    </a:lnTo>
                    <a:cubicBezTo>
                      <a:pt x="87483" y="45291"/>
                      <a:pt x="105116" y="25414"/>
                      <a:pt x="128251" y="24030"/>
                    </a:cubicBezTo>
                    <a:cubicBezTo>
                      <a:pt x="129900" y="23931"/>
                      <a:pt x="131553" y="23930"/>
                      <a:pt x="133203" y="24026"/>
                    </a:cubicBezTo>
                    <a:cubicBezTo>
                      <a:pt x="157439" y="23742"/>
                      <a:pt x="177318" y="43158"/>
                      <a:pt x="177603" y="67395"/>
                    </a:cubicBezTo>
                    <a:cubicBezTo>
                      <a:pt x="177606" y="67739"/>
                      <a:pt x="177606" y="68083"/>
                      <a:pt x="177603" y="68426"/>
                    </a:cubicBezTo>
                    <a:cubicBezTo>
                      <a:pt x="178225" y="89174"/>
                      <a:pt x="162962" y="106990"/>
                      <a:pt x="142364" y="109558"/>
                    </a:cubicBezTo>
                    <a:close/>
                  </a:path>
                </a:pathLst>
              </a:custGeom>
              <a:solidFill>
                <a:schemeClr val="accent1"/>
              </a:solidFill>
              <a:ln w="6350" cap="flat">
                <a:noFill/>
                <a:prstDash val="solid"/>
                <a:miter/>
              </a:ln>
            </p:spPr>
            <p:txBody>
              <a:bodyPr rtlCol="0" anchor="ctr"/>
              <a:lstStyle/>
              <a:p>
                <a:endParaRPr lang="en-US"/>
              </a:p>
            </p:txBody>
          </p:sp>
          <p:grpSp>
            <p:nvGrpSpPr>
              <p:cNvPr id="77" name="Group 76">
                <a:extLst>
                  <a:ext uri="{FF2B5EF4-FFF2-40B4-BE49-F238E27FC236}">
                    <a16:creationId xmlns:a16="http://schemas.microsoft.com/office/drawing/2014/main" id="{C2DF4BA3-0AF9-4465-AB1B-0EA487AA560C}"/>
                  </a:ext>
                </a:extLst>
              </p:cNvPr>
              <p:cNvGrpSpPr/>
              <p:nvPr/>
            </p:nvGrpSpPr>
            <p:grpSpPr>
              <a:xfrm>
                <a:off x="70431" y="2474271"/>
                <a:ext cx="415031" cy="224313"/>
                <a:chOff x="5477445" y="2454798"/>
                <a:chExt cx="415031" cy="224313"/>
              </a:xfrm>
            </p:grpSpPr>
            <p:sp>
              <p:nvSpPr>
                <p:cNvPr id="78" name="Graphic 67" descr="Customer review with solid fill">
                  <a:extLst>
                    <a:ext uri="{FF2B5EF4-FFF2-40B4-BE49-F238E27FC236}">
                      <a16:creationId xmlns:a16="http://schemas.microsoft.com/office/drawing/2014/main" id="{9340481A-49F1-418C-84A8-B37299209D8F}"/>
                    </a:ext>
                  </a:extLst>
                </p:cNvPr>
                <p:cNvSpPr/>
                <p:nvPr/>
              </p:nvSpPr>
              <p:spPr>
                <a:xfrm>
                  <a:off x="5759081" y="2454798"/>
                  <a:ext cx="88925" cy="88925"/>
                </a:xfrm>
                <a:custGeom>
                  <a:avLst/>
                  <a:gdLst>
                    <a:gd name="connsiteX0" fmla="*/ 88925 w 88925"/>
                    <a:gd name="connsiteY0" fmla="*/ 44463 h 88925"/>
                    <a:gd name="connsiteX1" fmla="*/ 44463 w 88925"/>
                    <a:gd name="connsiteY1" fmla="*/ 88925 h 88925"/>
                    <a:gd name="connsiteX2" fmla="*/ 0 w 88925"/>
                    <a:gd name="connsiteY2" fmla="*/ 44463 h 88925"/>
                    <a:gd name="connsiteX3" fmla="*/ 44463 w 88925"/>
                    <a:gd name="connsiteY3" fmla="*/ 0 h 88925"/>
                    <a:gd name="connsiteX4" fmla="*/ 88925 w 88925"/>
                    <a:gd name="connsiteY4" fmla="*/ 44463 h 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5" h="88925">
                      <a:moveTo>
                        <a:pt x="88925" y="44463"/>
                      </a:moveTo>
                      <a:cubicBezTo>
                        <a:pt x="88925" y="69019"/>
                        <a:pt x="69019" y="88925"/>
                        <a:pt x="44463" y="88925"/>
                      </a:cubicBezTo>
                      <a:cubicBezTo>
                        <a:pt x="19907" y="88925"/>
                        <a:pt x="0" y="69019"/>
                        <a:pt x="0" y="44463"/>
                      </a:cubicBezTo>
                      <a:cubicBezTo>
                        <a:pt x="0" y="19907"/>
                        <a:pt x="19907" y="0"/>
                        <a:pt x="44463" y="0"/>
                      </a:cubicBezTo>
                      <a:cubicBezTo>
                        <a:pt x="69019" y="0"/>
                        <a:pt x="88925" y="19907"/>
                        <a:pt x="88925" y="44463"/>
                      </a:cubicBezTo>
                      <a:close/>
                    </a:path>
                  </a:pathLst>
                </a:custGeom>
                <a:solidFill>
                  <a:schemeClr val="accent1"/>
                </a:solidFill>
                <a:ln w="5655" cap="flat">
                  <a:noFill/>
                  <a:prstDash val="solid"/>
                  <a:miter/>
                </a:ln>
              </p:spPr>
              <p:txBody>
                <a:bodyPr rtlCol="0" anchor="ctr"/>
                <a:lstStyle/>
                <a:p>
                  <a:endParaRPr lang="en-US"/>
                </a:p>
              </p:txBody>
            </p:sp>
            <p:sp>
              <p:nvSpPr>
                <p:cNvPr id="79" name="Graphic 67" descr="Customer review with solid fill">
                  <a:extLst>
                    <a:ext uri="{FF2B5EF4-FFF2-40B4-BE49-F238E27FC236}">
                      <a16:creationId xmlns:a16="http://schemas.microsoft.com/office/drawing/2014/main" id="{E48294D4-7218-493A-A026-C1F7C70F6493}"/>
                    </a:ext>
                  </a:extLst>
                </p:cNvPr>
                <p:cNvSpPr/>
                <p:nvPr/>
              </p:nvSpPr>
              <p:spPr>
                <a:xfrm>
                  <a:off x="5521965" y="2454798"/>
                  <a:ext cx="88925" cy="88925"/>
                </a:xfrm>
                <a:custGeom>
                  <a:avLst/>
                  <a:gdLst>
                    <a:gd name="connsiteX0" fmla="*/ 88925 w 88925"/>
                    <a:gd name="connsiteY0" fmla="*/ 44463 h 88925"/>
                    <a:gd name="connsiteX1" fmla="*/ 44463 w 88925"/>
                    <a:gd name="connsiteY1" fmla="*/ 88925 h 88925"/>
                    <a:gd name="connsiteX2" fmla="*/ 0 w 88925"/>
                    <a:gd name="connsiteY2" fmla="*/ 44463 h 88925"/>
                    <a:gd name="connsiteX3" fmla="*/ 44463 w 88925"/>
                    <a:gd name="connsiteY3" fmla="*/ 0 h 88925"/>
                    <a:gd name="connsiteX4" fmla="*/ 88925 w 88925"/>
                    <a:gd name="connsiteY4" fmla="*/ 44463 h 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5" h="88925">
                      <a:moveTo>
                        <a:pt x="88925" y="44463"/>
                      </a:moveTo>
                      <a:cubicBezTo>
                        <a:pt x="88925" y="69019"/>
                        <a:pt x="69019" y="88925"/>
                        <a:pt x="44463" y="88925"/>
                      </a:cubicBezTo>
                      <a:cubicBezTo>
                        <a:pt x="19907" y="88925"/>
                        <a:pt x="0" y="69019"/>
                        <a:pt x="0" y="44463"/>
                      </a:cubicBezTo>
                      <a:cubicBezTo>
                        <a:pt x="0" y="19907"/>
                        <a:pt x="19907" y="0"/>
                        <a:pt x="44463" y="0"/>
                      </a:cubicBezTo>
                      <a:cubicBezTo>
                        <a:pt x="69019" y="0"/>
                        <a:pt x="88925" y="19907"/>
                        <a:pt x="88925" y="44463"/>
                      </a:cubicBezTo>
                      <a:close/>
                    </a:path>
                  </a:pathLst>
                </a:custGeom>
                <a:solidFill>
                  <a:schemeClr val="accent1"/>
                </a:solidFill>
                <a:ln w="5655" cap="flat">
                  <a:noFill/>
                  <a:prstDash val="solid"/>
                  <a:miter/>
                </a:ln>
              </p:spPr>
              <p:txBody>
                <a:bodyPr rtlCol="0" anchor="ctr"/>
                <a:lstStyle/>
                <a:p>
                  <a:endParaRPr lang="en-US"/>
                </a:p>
              </p:txBody>
            </p:sp>
            <p:sp>
              <p:nvSpPr>
                <p:cNvPr id="80" name="Graphic 67" descr="Customer review with solid fill">
                  <a:extLst>
                    <a:ext uri="{FF2B5EF4-FFF2-40B4-BE49-F238E27FC236}">
                      <a16:creationId xmlns:a16="http://schemas.microsoft.com/office/drawing/2014/main" id="{E30180A2-2EE4-4E4B-BD10-7C3803849FA7}"/>
                    </a:ext>
                  </a:extLst>
                </p:cNvPr>
                <p:cNvSpPr/>
                <p:nvPr/>
              </p:nvSpPr>
              <p:spPr>
                <a:xfrm>
                  <a:off x="5731477" y="2555781"/>
                  <a:ext cx="160999" cy="89040"/>
                </a:xfrm>
                <a:custGeom>
                  <a:avLst/>
                  <a:gdLst>
                    <a:gd name="connsiteX0" fmla="*/ 152133 w 160999"/>
                    <a:gd name="connsiteY0" fmla="*/ 26461 h 89040"/>
                    <a:gd name="connsiteX1" fmla="*/ 108642 w 160999"/>
                    <a:gd name="connsiteY1" fmla="*/ 5715 h 89040"/>
                    <a:gd name="connsiteX2" fmla="*/ 72066 w 160999"/>
                    <a:gd name="connsiteY2" fmla="*/ 0 h 89040"/>
                    <a:gd name="connsiteX3" fmla="*/ 35547 w 160999"/>
                    <a:gd name="connsiteY3" fmla="*/ 5715 h 89040"/>
                    <a:gd name="connsiteX4" fmla="*/ 2057 w 160999"/>
                    <a:gd name="connsiteY4" fmla="*/ 20117 h 89040"/>
                    <a:gd name="connsiteX5" fmla="*/ 0 w 160999"/>
                    <a:gd name="connsiteY5" fmla="*/ 22460 h 89040"/>
                    <a:gd name="connsiteX6" fmla="*/ 45720 w 160999"/>
                    <a:gd name="connsiteY6" fmla="*/ 45320 h 89040"/>
                    <a:gd name="connsiteX7" fmla="*/ 62408 w 160999"/>
                    <a:gd name="connsiteY7" fmla="*/ 78867 h 89040"/>
                    <a:gd name="connsiteX8" fmla="*/ 62408 w 160999"/>
                    <a:gd name="connsiteY8" fmla="*/ 89040 h 89040"/>
                    <a:gd name="connsiteX9" fmla="*/ 160992 w 160999"/>
                    <a:gd name="connsiteY9" fmla="*/ 89040 h 89040"/>
                    <a:gd name="connsiteX10" fmla="*/ 160992 w 160999"/>
                    <a:gd name="connsiteY10" fmla="*/ 44292 h 89040"/>
                    <a:gd name="connsiteX11" fmla="*/ 152133 w 160999"/>
                    <a:gd name="connsiteY11" fmla="*/ 26461 h 8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999" h="89040">
                      <a:moveTo>
                        <a:pt x="152133" y="26461"/>
                      </a:moveTo>
                      <a:cubicBezTo>
                        <a:pt x="139305" y="16485"/>
                        <a:pt x="124468" y="9407"/>
                        <a:pt x="108642" y="5715"/>
                      </a:cubicBezTo>
                      <a:cubicBezTo>
                        <a:pt x="96748" y="2241"/>
                        <a:pt x="84453" y="319"/>
                        <a:pt x="72066" y="0"/>
                      </a:cubicBezTo>
                      <a:cubicBezTo>
                        <a:pt x="59669" y="-28"/>
                        <a:pt x="47344" y="1901"/>
                        <a:pt x="35547" y="5715"/>
                      </a:cubicBezTo>
                      <a:cubicBezTo>
                        <a:pt x="23742" y="8859"/>
                        <a:pt x="12459" y="13711"/>
                        <a:pt x="2057" y="20117"/>
                      </a:cubicBezTo>
                      <a:lnTo>
                        <a:pt x="0" y="22460"/>
                      </a:lnTo>
                      <a:cubicBezTo>
                        <a:pt x="16616" y="26945"/>
                        <a:pt x="32162" y="34719"/>
                        <a:pt x="45720" y="45320"/>
                      </a:cubicBezTo>
                      <a:cubicBezTo>
                        <a:pt x="56376" y="53149"/>
                        <a:pt x="62592" y="65646"/>
                        <a:pt x="62408" y="78867"/>
                      </a:cubicBezTo>
                      <a:lnTo>
                        <a:pt x="62408" y="89040"/>
                      </a:lnTo>
                      <a:lnTo>
                        <a:pt x="160992" y="89040"/>
                      </a:lnTo>
                      <a:lnTo>
                        <a:pt x="160992" y="44292"/>
                      </a:lnTo>
                      <a:cubicBezTo>
                        <a:pt x="161186" y="37245"/>
                        <a:pt x="157867" y="30562"/>
                        <a:pt x="152133" y="26461"/>
                      </a:cubicBezTo>
                      <a:close/>
                    </a:path>
                  </a:pathLst>
                </a:custGeom>
                <a:solidFill>
                  <a:schemeClr val="accent1"/>
                </a:solidFill>
                <a:ln w="5655" cap="flat">
                  <a:noFill/>
                  <a:prstDash val="solid"/>
                  <a:miter/>
                </a:ln>
              </p:spPr>
              <p:txBody>
                <a:bodyPr rtlCol="0" anchor="ctr"/>
                <a:lstStyle/>
                <a:p>
                  <a:endParaRPr lang="en-US"/>
                </a:p>
              </p:txBody>
            </p:sp>
            <p:sp>
              <p:nvSpPr>
                <p:cNvPr id="81" name="Graphic 67" descr="Customer review with solid fill">
                  <a:extLst>
                    <a:ext uri="{FF2B5EF4-FFF2-40B4-BE49-F238E27FC236}">
                      <a16:creationId xmlns:a16="http://schemas.microsoft.com/office/drawing/2014/main" id="{AA506F84-A435-4CE9-A92B-D79244691055}"/>
                    </a:ext>
                  </a:extLst>
                </p:cNvPr>
                <p:cNvSpPr/>
                <p:nvPr/>
              </p:nvSpPr>
              <p:spPr>
                <a:xfrm>
                  <a:off x="5477445" y="2555781"/>
                  <a:ext cx="161220" cy="89040"/>
                </a:xfrm>
                <a:custGeom>
                  <a:avLst/>
                  <a:gdLst>
                    <a:gd name="connsiteX0" fmla="*/ 98812 w 161220"/>
                    <a:gd name="connsiteY0" fmla="*/ 78867 h 89040"/>
                    <a:gd name="connsiteX1" fmla="*/ 114872 w 161220"/>
                    <a:gd name="connsiteY1" fmla="*/ 45892 h 89040"/>
                    <a:gd name="connsiteX2" fmla="*/ 115500 w 161220"/>
                    <a:gd name="connsiteY2" fmla="*/ 45320 h 89040"/>
                    <a:gd name="connsiteX3" fmla="*/ 116243 w 161220"/>
                    <a:gd name="connsiteY3" fmla="*/ 44806 h 89040"/>
                    <a:gd name="connsiteX4" fmla="*/ 161220 w 161220"/>
                    <a:gd name="connsiteY4" fmla="*/ 22518 h 89040"/>
                    <a:gd name="connsiteX5" fmla="*/ 157963 w 161220"/>
                    <a:gd name="connsiteY5" fmla="*/ 18803 h 89040"/>
                    <a:gd name="connsiteX6" fmla="*/ 125501 w 161220"/>
                    <a:gd name="connsiteY6" fmla="*/ 5715 h 89040"/>
                    <a:gd name="connsiteX7" fmla="*/ 88983 w 161220"/>
                    <a:gd name="connsiteY7" fmla="*/ 0 h 89040"/>
                    <a:gd name="connsiteX8" fmla="*/ 52407 w 161220"/>
                    <a:gd name="connsiteY8" fmla="*/ 5715 h 89040"/>
                    <a:gd name="connsiteX9" fmla="*/ 8915 w 161220"/>
                    <a:gd name="connsiteY9" fmla="*/ 26461 h 89040"/>
                    <a:gd name="connsiteX10" fmla="*/ 0 w 161220"/>
                    <a:gd name="connsiteY10" fmla="*/ 44292 h 89040"/>
                    <a:gd name="connsiteX11" fmla="*/ 0 w 161220"/>
                    <a:gd name="connsiteY11" fmla="*/ 89040 h 89040"/>
                    <a:gd name="connsiteX12" fmla="*/ 98812 w 161220"/>
                    <a:gd name="connsiteY12" fmla="*/ 89040 h 8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220" h="89040">
                      <a:moveTo>
                        <a:pt x="98812" y="78867"/>
                      </a:moveTo>
                      <a:cubicBezTo>
                        <a:pt x="98821" y="65994"/>
                        <a:pt x="104742" y="53837"/>
                        <a:pt x="114872" y="45892"/>
                      </a:cubicBezTo>
                      <a:lnTo>
                        <a:pt x="115500" y="45320"/>
                      </a:lnTo>
                      <a:lnTo>
                        <a:pt x="116243" y="44806"/>
                      </a:lnTo>
                      <a:cubicBezTo>
                        <a:pt x="129961" y="35044"/>
                        <a:pt x="145143" y="27520"/>
                        <a:pt x="161220" y="22518"/>
                      </a:cubicBezTo>
                      <a:cubicBezTo>
                        <a:pt x="160077" y="21317"/>
                        <a:pt x="158991" y="20060"/>
                        <a:pt x="157963" y="18803"/>
                      </a:cubicBezTo>
                      <a:cubicBezTo>
                        <a:pt x="147823" y="12912"/>
                        <a:pt x="136891" y="8505"/>
                        <a:pt x="125501" y="5715"/>
                      </a:cubicBezTo>
                      <a:cubicBezTo>
                        <a:pt x="113626" y="2245"/>
                        <a:pt x="101351" y="324"/>
                        <a:pt x="88983" y="0"/>
                      </a:cubicBezTo>
                      <a:cubicBezTo>
                        <a:pt x="76566" y="-32"/>
                        <a:pt x="64222" y="1897"/>
                        <a:pt x="52407" y="5715"/>
                      </a:cubicBezTo>
                      <a:cubicBezTo>
                        <a:pt x="36803" y="10020"/>
                        <a:pt x="22080" y="17043"/>
                        <a:pt x="8915" y="26461"/>
                      </a:cubicBezTo>
                      <a:cubicBezTo>
                        <a:pt x="3372" y="30727"/>
                        <a:pt x="87" y="37297"/>
                        <a:pt x="0" y="44292"/>
                      </a:cubicBezTo>
                      <a:lnTo>
                        <a:pt x="0" y="89040"/>
                      </a:lnTo>
                      <a:lnTo>
                        <a:pt x="98812" y="89040"/>
                      </a:lnTo>
                      <a:close/>
                    </a:path>
                  </a:pathLst>
                </a:custGeom>
                <a:solidFill>
                  <a:schemeClr val="accent1"/>
                </a:solidFill>
                <a:ln w="5655" cap="flat">
                  <a:noFill/>
                  <a:prstDash val="solid"/>
                  <a:miter/>
                </a:ln>
              </p:spPr>
              <p:txBody>
                <a:bodyPr rtlCol="0" anchor="ctr"/>
                <a:lstStyle/>
                <a:p>
                  <a:endParaRPr lang="en-US"/>
                </a:p>
              </p:txBody>
            </p:sp>
            <p:sp>
              <p:nvSpPr>
                <p:cNvPr id="82" name="Graphic 67" descr="Customer review with solid fill">
                  <a:extLst>
                    <a:ext uri="{FF2B5EF4-FFF2-40B4-BE49-F238E27FC236}">
                      <a16:creationId xmlns:a16="http://schemas.microsoft.com/office/drawing/2014/main" id="{F6823D30-82C7-4034-85DE-8D935AD253EF}"/>
                    </a:ext>
                  </a:extLst>
                </p:cNvPr>
                <p:cNvSpPr/>
                <p:nvPr/>
              </p:nvSpPr>
              <p:spPr>
                <a:xfrm>
                  <a:off x="5596032" y="2590414"/>
                  <a:ext cx="177915" cy="88697"/>
                </a:xfrm>
                <a:custGeom>
                  <a:avLst/>
                  <a:gdLst>
                    <a:gd name="connsiteX0" fmla="*/ 0 w 177915"/>
                    <a:gd name="connsiteY0" fmla="*/ 88698 h 88697"/>
                    <a:gd name="connsiteX1" fmla="*/ 0 w 177915"/>
                    <a:gd name="connsiteY1" fmla="*/ 44235 h 88697"/>
                    <a:gd name="connsiteX2" fmla="*/ 8915 w 177915"/>
                    <a:gd name="connsiteY2" fmla="*/ 26462 h 88697"/>
                    <a:gd name="connsiteX3" fmla="*/ 52407 w 177915"/>
                    <a:gd name="connsiteY3" fmla="*/ 5716 h 88697"/>
                    <a:gd name="connsiteX4" fmla="*/ 88925 w 177915"/>
                    <a:gd name="connsiteY4" fmla="*/ 1 h 88697"/>
                    <a:gd name="connsiteX5" fmla="*/ 125501 w 177915"/>
                    <a:gd name="connsiteY5" fmla="*/ 5716 h 88697"/>
                    <a:gd name="connsiteX6" fmla="*/ 168993 w 177915"/>
                    <a:gd name="connsiteY6" fmla="*/ 26462 h 88697"/>
                    <a:gd name="connsiteX7" fmla="*/ 177908 w 177915"/>
                    <a:gd name="connsiteY7" fmla="*/ 44235 h 88697"/>
                    <a:gd name="connsiteX8" fmla="*/ 177908 w 177915"/>
                    <a:gd name="connsiteY8" fmla="*/ 88698 h 8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15" h="88697">
                      <a:moveTo>
                        <a:pt x="0" y="88698"/>
                      </a:moveTo>
                      <a:lnTo>
                        <a:pt x="0" y="44235"/>
                      </a:lnTo>
                      <a:cubicBezTo>
                        <a:pt x="27" y="37242"/>
                        <a:pt x="3326" y="30664"/>
                        <a:pt x="8915" y="26462"/>
                      </a:cubicBezTo>
                      <a:cubicBezTo>
                        <a:pt x="22054" y="16999"/>
                        <a:pt x="36785" y="9973"/>
                        <a:pt x="52407" y="5716"/>
                      </a:cubicBezTo>
                      <a:cubicBezTo>
                        <a:pt x="64197" y="1877"/>
                        <a:pt x="76526" y="-53"/>
                        <a:pt x="88925" y="1"/>
                      </a:cubicBezTo>
                      <a:cubicBezTo>
                        <a:pt x="101316" y="292"/>
                        <a:pt x="113613" y="2214"/>
                        <a:pt x="125501" y="5716"/>
                      </a:cubicBezTo>
                      <a:cubicBezTo>
                        <a:pt x="141344" y="9359"/>
                        <a:pt x="156192" y="16441"/>
                        <a:pt x="168993" y="26462"/>
                      </a:cubicBezTo>
                      <a:cubicBezTo>
                        <a:pt x="174746" y="30525"/>
                        <a:pt x="178091" y="37194"/>
                        <a:pt x="177908" y="44235"/>
                      </a:cubicBezTo>
                      <a:lnTo>
                        <a:pt x="177908" y="88698"/>
                      </a:lnTo>
                      <a:close/>
                    </a:path>
                  </a:pathLst>
                </a:custGeom>
                <a:solidFill>
                  <a:schemeClr val="accent1"/>
                </a:solidFill>
                <a:ln w="5655" cap="flat">
                  <a:noFill/>
                  <a:prstDash val="solid"/>
                  <a:miter/>
                </a:ln>
              </p:spPr>
              <p:txBody>
                <a:bodyPr rtlCol="0" anchor="ctr"/>
                <a:lstStyle/>
                <a:p>
                  <a:endParaRPr lang="en-US"/>
                </a:p>
              </p:txBody>
            </p:sp>
            <p:sp>
              <p:nvSpPr>
                <p:cNvPr id="83" name="Graphic 67" descr="Customer review with solid fill">
                  <a:extLst>
                    <a:ext uri="{FF2B5EF4-FFF2-40B4-BE49-F238E27FC236}">
                      <a16:creationId xmlns:a16="http://schemas.microsoft.com/office/drawing/2014/main" id="{2EF5CF5E-C7FA-453A-963D-3D1C1BA33CE7}"/>
                    </a:ext>
                  </a:extLst>
                </p:cNvPr>
                <p:cNvSpPr/>
                <p:nvPr/>
              </p:nvSpPr>
              <p:spPr>
                <a:xfrm>
                  <a:off x="5640494" y="2489374"/>
                  <a:ext cx="88925" cy="88925"/>
                </a:xfrm>
                <a:custGeom>
                  <a:avLst/>
                  <a:gdLst>
                    <a:gd name="connsiteX0" fmla="*/ 88925 w 88925"/>
                    <a:gd name="connsiteY0" fmla="*/ 44463 h 88925"/>
                    <a:gd name="connsiteX1" fmla="*/ 44463 w 88925"/>
                    <a:gd name="connsiteY1" fmla="*/ 88925 h 88925"/>
                    <a:gd name="connsiteX2" fmla="*/ 0 w 88925"/>
                    <a:gd name="connsiteY2" fmla="*/ 44463 h 88925"/>
                    <a:gd name="connsiteX3" fmla="*/ 44463 w 88925"/>
                    <a:gd name="connsiteY3" fmla="*/ 0 h 88925"/>
                    <a:gd name="connsiteX4" fmla="*/ 88925 w 88925"/>
                    <a:gd name="connsiteY4" fmla="*/ 44463 h 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5" h="88925">
                      <a:moveTo>
                        <a:pt x="88925" y="44463"/>
                      </a:moveTo>
                      <a:cubicBezTo>
                        <a:pt x="88925" y="69019"/>
                        <a:pt x="69019" y="88925"/>
                        <a:pt x="44463" y="88925"/>
                      </a:cubicBezTo>
                      <a:cubicBezTo>
                        <a:pt x="19907" y="88925"/>
                        <a:pt x="0" y="69019"/>
                        <a:pt x="0" y="44463"/>
                      </a:cubicBezTo>
                      <a:cubicBezTo>
                        <a:pt x="0" y="19907"/>
                        <a:pt x="19907" y="0"/>
                        <a:pt x="44463" y="0"/>
                      </a:cubicBezTo>
                      <a:cubicBezTo>
                        <a:pt x="69019" y="0"/>
                        <a:pt x="88925" y="19907"/>
                        <a:pt x="88925" y="44463"/>
                      </a:cubicBezTo>
                      <a:close/>
                    </a:path>
                  </a:pathLst>
                </a:custGeom>
                <a:solidFill>
                  <a:schemeClr val="accent1"/>
                </a:solidFill>
                <a:ln w="565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90505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 Expertise with RBP Plans</a:t>
            </a:r>
          </a:p>
        </p:txBody>
      </p:sp>
      <p:sp>
        <p:nvSpPr>
          <p:cNvPr id="54" name="Rectangle 53">
            <a:extLst>
              <a:ext uri="{FF2B5EF4-FFF2-40B4-BE49-F238E27FC236}">
                <a16:creationId xmlns:a16="http://schemas.microsoft.com/office/drawing/2014/main" id="{2707267A-911C-4F81-BF15-4E65F873CAB7}"/>
              </a:ext>
            </a:extLst>
          </p:cNvPr>
          <p:cNvSpPr/>
          <p:nvPr/>
        </p:nvSpPr>
        <p:spPr>
          <a:xfrm>
            <a:off x="628650" y="1478692"/>
            <a:ext cx="7886700" cy="492443"/>
          </a:xfrm>
          <a:prstGeom prst="rect">
            <a:avLst/>
          </a:prstGeom>
        </p:spPr>
        <p:txBody>
          <a:bodyPr wrap="square" lIns="0" tIns="0" rIns="0" bIns="0">
            <a:spAutoFit/>
          </a:bodyPr>
          <a:lstStyle/>
          <a:p>
            <a:pPr algn="ctr" defTabSz="1005840" fontAlgn="base">
              <a:spcBef>
                <a:spcPct val="20000"/>
              </a:spcBef>
              <a:spcAft>
                <a:spcPct val="0"/>
              </a:spcAft>
              <a:buClr>
                <a:srgbClr val="1B5599"/>
              </a:buClr>
              <a:buSzPct val="90000"/>
            </a:pPr>
            <a:r>
              <a:rPr lang="en-US" sz="1600" dirty="0">
                <a:solidFill>
                  <a:srgbClr val="00529B"/>
                </a:solidFill>
                <a:latin typeface="+mj-lt"/>
              </a:rPr>
              <a:t>With over 150 RBP plans under management, USI offers the expertise and experience necessary to successfully evaluate and implement an RBP strategy.</a:t>
            </a:r>
          </a:p>
        </p:txBody>
      </p:sp>
      <p:pic>
        <p:nvPicPr>
          <p:cNvPr id="12" name="Picture 11">
            <a:extLst>
              <a:ext uri="{FF2B5EF4-FFF2-40B4-BE49-F238E27FC236}">
                <a16:creationId xmlns:a16="http://schemas.microsoft.com/office/drawing/2014/main" id="{D06BFC93-0310-4B15-8A73-EA701154A6D6}"/>
              </a:ext>
            </a:extLst>
          </p:cNvPr>
          <p:cNvPicPr>
            <a:picLocks noChangeAspect="1"/>
          </p:cNvPicPr>
          <p:nvPr/>
        </p:nvPicPr>
        <p:blipFill rotWithShape="1">
          <a:blip r:embed="rId4"/>
          <a:srcRect l="2502" t="4611" r="1907" b="4039"/>
          <a:stretch/>
        </p:blipFill>
        <p:spPr>
          <a:xfrm>
            <a:off x="805074" y="2136165"/>
            <a:ext cx="3399907" cy="2370775"/>
          </a:xfrm>
          <a:prstGeom prst="rect">
            <a:avLst/>
          </a:prstGeom>
          <a:ln>
            <a:solidFill>
              <a:srgbClr val="D3D3D3"/>
            </a:solidFill>
          </a:ln>
          <a:effectLst>
            <a:outerShdw blurRad="50800" dist="177800" dir="2700000" algn="tl" rotWithShape="0">
              <a:srgbClr val="6D6E71">
                <a:alpha val="40000"/>
              </a:srgbClr>
            </a:outerShdw>
          </a:effectLst>
        </p:spPr>
      </p:pic>
      <p:pic>
        <p:nvPicPr>
          <p:cNvPr id="13" name="Picture 12">
            <a:extLst>
              <a:ext uri="{FF2B5EF4-FFF2-40B4-BE49-F238E27FC236}">
                <a16:creationId xmlns:a16="http://schemas.microsoft.com/office/drawing/2014/main" id="{F4CE5244-64A2-47B8-9FAA-8245CE9063C1}"/>
              </a:ext>
            </a:extLst>
          </p:cNvPr>
          <p:cNvPicPr>
            <a:picLocks noChangeAspect="1"/>
          </p:cNvPicPr>
          <p:nvPr/>
        </p:nvPicPr>
        <p:blipFill rotWithShape="1">
          <a:blip r:embed="rId5"/>
          <a:srcRect l="4910" t="3744" r="4624" b="3054"/>
          <a:stretch/>
        </p:blipFill>
        <p:spPr>
          <a:xfrm>
            <a:off x="2999642" y="2573794"/>
            <a:ext cx="2531495" cy="3358111"/>
          </a:xfrm>
          <a:prstGeom prst="rect">
            <a:avLst/>
          </a:prstGeom>
          <a:effectLst>
            <a:outerShdw blurRad="50800" dist="177800" dir="2700000" algn="tl" rotWithShape="0">
              <a:srgbClr val="6D6E71">
                <a:alpha val="40000"/>
              </a:srgbClr>
            </a:outerShdw>
          </a:effectLst>
        </p:spPr>
      </p:pic>
      <p:pic>
        <p:nvPicPr>
          <p:cNvPr id="14" name="Picture 13">
            <a:extLst>
              <a:ext uri="{FF2B5EF4-FFF2-40B4-BE49-F238E27FC236}">
                <a16:creationId xmlns:a16="http://schemas.microsoft.com/office/drawing/2014/main" id="{ACC9E2AE-60EA-4D93-A9EC-5DF3CE95AA2B}"/>
              </a:ext>
            </a:extLst>
          </p:cNvPr>
          <p:cNvPicPr>
            <a:picLocks noChangeAspect="1"/>
          </p:cNvPicPr>
          <p:nvPr/>
        </p:nvPicPr>
        <p:blipFill rotWithShape="1">
          <a:blip r:embed="rId6"/>
          <a:srcRect l="1033" t="1147" r="1347" b="1563"/>
          <a:stretch/>
        </p:blipFill>
        <p:spPr>
          <a:xfrm>
            <a:off x="288217" y="2830491"/>
            <a:ext cx="2714258" cy="3490452"/>
          </a:xfrm>
          <a:prstGeom prst="rect">
            <a:avLst/>
          </a:prstGeom>
          <a:ln>
            <a:solidFill>
              <a:srgbClr val="D3D3D3"/>
            </a:solidFill>
          </a:ln>
          <a:effectLst>
            <a:outerShdw blurRad="50800" dist="177800" dir="2700000" algn="tl" rotWithShape="0">
              <a:srgbClr val="6D6E71">
                <a:alpha val="40000"/>
              </a:srgbClr>
            </a:outerShdw>
          </a:effectLst>
        </p:spPr>
      </p:pic>
      <p:sp>
        <p:nvSpPr>
          <p:cNvPr id="20" name="Rectangle 19">
            <a:extLst>
              <a:ext uri="{FF2B5EF4-FFF2-40B4-BE49-F238E27FC236}">
                <a16:creationId xmlns:a16="http://schemas.microsoft.com/office/drawing/2014/main" id="{7D763100-EAAC-4257-B117-5D8B1D341D09}"/>
              </a:ext>
            </a:extLst>
          </p:cNvPr>
          <p:cNvSpPr/>
          <p:nvPr/>
        </p:nvSpPr>
        <p:spPr>
          <a:xfrm>
            <a:off x="5905499" y="2215665"/>
            <a:ext cx="2781301" cy="3908762"/>
          </a:xfrm>
          <a:prstGeom prst="rect">
            <a:avLst/>
          </a:prstGeom>
          <a:solidFill>
            <a:srgbClr val="CEDF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spAutoFit/>
          </a:bodyPr>
          <a:lstStyle/>
          <a:p>
            <a:pPr marL="177800" lvl="0" indent="-177800">
              <a:spcAft>
                <a:spcPts val="600"/>
              </a:spcAft>
              <a:buClr>
                <a:srgbClr val="00529B"/>
              </a:buClr>
              <a:buFont typeface="Wingdings" panose="05000000000000000000" pitchFamily="2" charset="2"/>
              <a:buChar char="§"/>
              <a:defRPr/>
            </a:pPr>
            <a:r>
              <a:rPr lang="en-US" sz="1300" spc="-20" dirty="0">
                <a:solidFill>
                  <a:srgbClr val="000000">
                    <a:lumMod val="85000"/>
                    <a:lumOff val="15000"/>
                  </a:srgbClr>
                </a:solidFill>
              </a:rPr>
              <a:t>A variety of vendors offer widely varying solutions with substantially different costs and strategies.</a:t>
            </a:r>
          </a:p>
          <a:p>
            <a:pPr marL="177800" marR="0" lvl="0" indent="-177800" algn="l" defTabSz="457200" rtl="0" eaLnBrk="1" fontAlgn="auto" latinLnBrk="0" hangingPunct="1">
              <a:spcAft>
                <a:spcPts val="300"/>
              </a:spcAft>
              <a:buClr>
                <a:srgbClr val="00529B"/>
              </a:buClr>
              <a:buSzTx/>
              <a:buFont typeface="Wingdings" panose="05000000000000000000" pitchFamily="2" charset="2"/>
              <a:buChar char="§"/>
              <a:tabLst/>
              <a:defRPr/>
            </a:pPr>
            <a:r>
              <a:rPr kumimoji="0" lang="en-US" sz="1300" b="0" i="0" u="none" strike="noStrike" kern="1200" cap="none" spc="-20" normalizeH="0" baseline="0" noProof="0" dirty="0">
                <a:ln>
                  <a:noFill/>
                </a:ln>
                <a:solidFill>
                  <a:srgbClr val="000000">
                    <a:lumMod val="85000"/>
                    <a:lumOff val="15000"/>
                  </a:srgbClr>
                </a:solidFill>
                <a:effectLst/>
                <a:uLnTx/>
                <a:uFillTx/>
                <a:latin typeface="Calibri Light"/>
                <a:ea typeface="+mn-ea"/>
                <a:cs typeface="+mn-cs"/>
              </a:rPr>
              <a:t>There are numerous details that must be addressed with an RBP plan to ensure a successful implementation.</a:t>
            </a:r>
          </a:p>
          <a:p>
            <a:pPr marL="342900" lvl="1" indent="-171450">
              <a:spcAft>
                <a:spcPts val="300"/>
              </a:spcAft>
              <a:buClr>
                <a:srgbClr val="00529B"/>
              </a:buClr>
              <a:buFont typeface="Symbol" panose="05050102010706020507" pitchFamily="18" charset="2"/>
              <a:buChar char="-"/>
              <a:defRPr/>
            </a:pPr>
            <a:r>
              <a:rPr kumimoji="0" lang="en-US" sz="1300" b="0" i="0" u="none" strike="noStrike" kern="1200" cap="none" spc="-20" normalizeH="0" baseline="0" noProof="0" dirty="0">
                <a:ln>
                  <a:noFill/>
                </a:ln>
                <a:solidFill>
                  <a:srgbClr val="000000">
                    <a:lumMod val="85000"/>
                    <a:lumOff val="15000"/>
                  </a:srgbClr>
                </a:solidFill>
                <a:effectLst/>
                <a:uLnTx/>
                <a:uFillTx/>
                <a:latin typeface="Calibri Light"/>
                <a:ea typeface="+mn-ea"/>
                <a:cs typeface="+mn-cs"/>
              </a:rPr>
              <a:t>Stop loss coverage must be designed to appropriately cover the negotiated payment corresponding fees.</a:t>
            </a:r>
          </a:p>
          <a:p>
            <a:pPr marL="342900" lvl="1" indent="-171450">
              <a:spcAft>
                <a:spcPts val="300"/>
              </a:spcAft>
              <a:buClr>
                <a:srgbClr val="00529B"/>
              </a:buClr>
              <a:buFont typeface="Symbol" panose="05050102010706020507" pitchFamily="18" charset="2"/>
              <a:buChar char="-"/>
              <a:defRPr/>
            </a:pPr>
            <a:r>
              <a:rPr kumimoji="0" lang="en-US" sz="1300" b="0" i="0" u="none" strike="noStrike" kern="1200" cap="none" spc="-20" normalizeH="0" baseline="0" noProof="0" dirty="0">
                <a:ln>
                  <a:noFill/>
                </a:ln>
                <a:solidFill>
                  <a:srgbClr val="000000">
                    <a:lumMod val="85000"/>
                    <a:lumOff val="15000"/>
                  </a:srgbClr>
                </a:solidFill>
                <a:effectLst/>
                <a:uLnTx/>
                <a:uFillTx/>
                <a:latin typeface="Calibri Light"/>
                <a:ea typeface="+mn-ea"/>
                <a:cs typeface="+mn-cs"/>
              </a:rPr>
              <a:t>Effectively communicating the details of the RBP plan are essential to success.</a:t>
            </a:r>
          </a:p>
          <a:p>
            <a:pPr marL="342900" lvl="1" indent="-171450">
              <a:spcAft>
                <a:spcPts val="300"/>
              </a:spcAft>
              <a:buClr>
                <a:srgbClr val="00529B"/>
              </a:buClr>
              <a:buFont typeface="Symbol" panose="05050102010706020507" pitchFamily="18" charset="2"/>
              <a:buChar char="-"/>
              <a:defRPr/>
            </a:pPr>
            <a:r>
              <a:rPr kumimoji="0" lang="en-US" sz="1300" b="0" i="0" u="none" strike="noStrike" kern="1200" cap="none" spc="-20" normalizeH="0" baseline="0" noProof="0" dirty="0">
                <a:ln>
                  <a:noFill/>
                </a:ln>
                <a:solidFill>
                  <a:srgbClr val="000000">
                    <a:lumMod val="85000"/>
                    <a:lumOff val="15000"/>
                  </a:srgbClr>
                </a:solidFill>
                <a:effectLst/>
                <a:uLnTx/>
                <a:uFillTx/>
                <a:latin typeface="Calibri Light"/>
                <a:ea typeface="+mn-ea"/>
                <a:cs typeface="+mn-cs"/>
              </a:rPr>
              <a:t>Understanding of compliance risks </a:t>
            </a:r>
          </a:p>
          <a:p>
            <a:pPr marL="171450" lvl="1">
              <a:spcAft>
                <a:spcPts val="300"/>
              </a:spcAft>
              <a:buClr>
                <a:srgbClr val="00529B"/>
              </a:buClr>
              <a:defRPr/>
            </a:pPr>
            <a:endParaRPr kumimoji="0" lang="en-US" sz="1300" b="0" i="0" u="none" strike="noStrike" kern="1200" cap="none" spc="-20" normalizeH="0" baseline="0" noProof="0" dirty="0">
              <a:ln>
                <a:noFill/>
              </a:ln>
              <a:solidFill>
                <a:srgbClr val="000000">
                  <a:lumMod val="85000"/>
                  <a:lumOff val="15000"/>
                </a:srgbClr>
              </a:solidFill>
              <a:effectLst/>
              <a:uLnTx/>
              <a:uFillTx/>
              <a:latin typeface="Calibri Light"/>
              <a:ea typeface="+mn-ea"/>
              <a:cs typeface="+mn-cs"/>
            </a:endParaRPr>
          </a:p>
        </p:txBody>
      </p:sp>
      <p:pic>
        <p:nvPicPr>
          <p:cNvPr id="5" name="Picture 4">
            <a:extLst>
              <a:ext uri="{FF2B5EF4-FFF2-40B4-BE49-F238E27FC236}">
                <a16:creationId xmlns:a16="http://schemas.microsoft.com/office/drawing/2014/main" id="{0B039D15-B0B8-4B1C-BACC-0FA8238B91E1}"/>
              </a:ext>
            </a:extLst>
          </p:cNvPr>
          <p:cNvPicPr>
            <a:picLocks noChangeAspect="1"/>
          </p:cNvPicPr>
          <p:nvPr/>
        </p:nvPicPr>
        <p:blipFill rotWithShape="1">
          <a:blip r:embed="rId7"/>
          <a:srcRect t="1203" b="1203"/>
          <a:stretch/>
        </p:blipFill>
        <p:spPr>
          <a:xfrm>
            <a:off x="1836510" y="4239754"/>
            <a:ext cx="3534437" cy="225308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449068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3">
      <a:dk1>
        <a:srgbClr val="000000"/>
      </a:dk1>
      <a:lt1>
        <a:srgbClr val="FFFFFF"/>
      </a:lt1>
      <a:dk2>
        <a:srgbClr val="616161"/>
      </a:dk2>
      <a:lt2>
        <a:srgbClr val="D1D3D4"/>
      </a:lt2>
      <a:accent1>
        <a:srgbClr val="00529B"/>
      </a:accent1>
      <a:accent2>
        <a:srgbClr val="3C7EC1"/>
      </a:accent2>
      <a:accent3>
        <a:srgbClr val="89BADC"/>
      </a:accent3>
      <a:accent4>
        <a:srgbClr val="58BDBA"/>
      </a:accent4>
      <a:accent5>
        <a:srgbClr val="EE8A1D"/>
      </a:accent5>
      <a:accent6>
        <a:srgbClr val="811111"/>
      </a:accent6>
      <a:hlink>
        <a:srgbClr val="00529B"/>
      </a:hlink>
      <a:folHlink>
        <a:srgbClr val="00529B"/>
      </a:folHlink>
    </a:clrScheme>
    <a:fontScheme name="USI Font 1">
      <a:majorFont>
        <a:latin typeface="Century Gothic"/>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D4A00F"/>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tailEnd type="oval"/>
        </a:ln>
      </a:spPr>
      <a:bodyPr/>
      <a:lstStyle/>
      <a:style>
        <a:lnRef idx="1">
          <a:schemeClr val="accent5"/>
        </a:lnRef>
        <a:fillRef idx="0">
          <a:schemeClr val="accent5"/>
        </a:fillRef>
        <a:effectRef idx="0">
          <a:schemeClr val="accent5"/>
        </a:effectRef>
        <a:fontRef idx="minor">
          <a:schemeClr val="tx1"/>
        </a:fontRef>
      </a:style>
    </a:lnDef>
  </a:objectDefaults>
  <a:extraClrSchemeLst/>
  <a:custClrLst>
    <a:custClr name="USI Blue">
      <a:srgbClr val="00529B"/>
    </a:custClr>
    <a:custClr name="USI Med Blue">
      <a:srgbClr val="3C7EC1"/>
    </a:custClr>
    <a:custClr name="USI Orange">
      <a:srgbClr val="EE8A1D"/>
    </a:custClr>
    <a:custClr name="USI Teal">
      <a:srgbClr val="58BDBA"/>
    </a:custClr>
    <a:custClr name="USI Dark Gray">
      <a:srgbClr val="6D6E71"/>
    </a:custClr>
    <a:custClr name="USI Mustard">
      <a:srgbClr val="D4A00F"/>
    </a:custClr>
    <a:custClr name="USI Purple">
      <a:srgbClr val="892676"/>
    </a:custClr>
    <a:custClr name="USI Olive">
      <a:srgbClr val="8A8D09"/>
    </a:custClr>
    <a:custClr name="USI Crimson">
      <a:srgbClr val="811111"/>
    </a:custClr>
    <a:custClr name="USI Light Blue">
      <a:srgbClr val="89BADC"/>
    </a:custClr>
    <a:custClr name="USI Blue 25%">
      <a:srgbClr val="BFD4E6"/>
    </a:custClr>
    <a:custClr name="USI Med Blue 25%">
      <a:srgbClr val="CEDFEF"/>
    </a:custClr>
    <a:custClr name="USI Orange 25%">
      <a:srgbClr val="FBE2C6"/>
    </a:custClr>
    <a:custClr name="USI Teal 25%">
      <a:srgbClr val="D5EEEE"/>
    </a:custClr>
    <a:custClr name="USI Light Gray">
      <a:srgbClr val="D1D3D4"/>
    </a:custClr>
    <a:custClr name="USI Mustard 25%">
      <a:srgbClr val="F4E9C1"/>
    </a:custClr>
    <a:custClr name="USI Purple 25%">
      <a:srgbClr val="E2C9DD"/>
    </a:custClr>
    <a:custClr name="USI Olive 25%">
      <a:srgbClr val="E2E2C1"/>
    </a:custClr>
    <a:custClr name="USI Crimson 25%">
      <a:srgbClr val="DFC3C3"/>
    </a:custClr>
    <a:custClr name="USI Light Blue 25%">
      <a:srgbClr val="E1EEF6"/>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splay_x0020_Link xmlns="78306d17-c2fe-4f43-a72a-6e564d471e41">&lt;a href="/sites/omni/Solution%20Library/SWP%20-%20Reference%20Based%20Pricing.pptx"&gt;&lt;strong&gt;SWP - Reference Based Pricing&lt;/strong&gt;&lt;/a&gt; &lt;img src="/sites/omni/SiteAssets/Flags/Green_wrench.png" /&gt;</Display_x0020_Link>
    <Display_x0020_Order xmlns="bb499e02-3ce5-48cb-bd20-9544edd5eace" xsi:nil="true"/>
    <Display_x0020_Link_x0028_1_x0029_ xmlns="78306d17-c2fe-4f43-a72a-6e564d471e41">
      <Url xsi:nil="true"/>
      <Description xsi:nil="true"/>
    </Display_x0020_Link_x0028_1_x0029_>
    <Line_x0020_of_x0020_Coverage xmlns="bb499e02-3ce5-48cb-bd20-9544edd5eace">
      <Value>34</Value>
    </Line_x0020_of_x0020_Coverage>
    <Document_x0020_Category xmlns="bb499e02-3ce5-48cb-bd20-9544edd5eace">2</Document_x0020_Category>
    <OMNI_x0020_Key_x0020_Selector xmlns="bb499e02-3ce5-48cb-bd20-9544edd5eace">
      <Value>1800</Value>
    </OMNI_x0020_Key_x0020_Selector>
    <Document_x0020_ID xmlns="bb499e02-3ce5-48cb-bd20-9544edd5eace" xsi:nil="true"/>
    <Flag xmlns="78306d17-c2fe-4f43-a72a-6e564d471e41">4</Flag>
    <Focus_x0020_Area xmlns="bb499e02-3ce5-48cb-bd20-9544edd5eace" xsi:nil="true"/>
    <Source_x0020_Solutions xmlns="78306d17-c2fe-4f43-a72a-6e564d471e41" xsi:nil="true"/>
    <Display_x0020_Text xmlns="78306d17-c2fe-4f43-a72a-6e564d471e41" xsi:nil="true"/>
    <Line_x0020_of_x0020_Business xmlns="bb499e02-3ce5-48cb-bd20-9544edd5eace">28</Line_x0020_of_x0020_Business>
    <Solution_x0020_Type xmlns="bb499e02-3ce5-48cb-bd20-9544edd5eace" xsi:nil="true"/>
    <Title_x0020_Link xmlns="78306d17-c2fe-4f43-a72a-6e564d471e41">
      <Url xsi:nil="true"/>
      <Description xsi:nil="true"/>
    </Title_x0020_Link>
    <Verticals xmlns="bb499e02-3ce5-48cb-bd20-9544edd5eace" xsi:nil="true"/>
    <Wf_TitleLink xmlns="78306d17-c2fe-4f43-a72a-6e564d471e41">
      <Url xsi:nil="true"/>
      <Description xsi:nil="true"/>
    </Wf_TitleLink>
    <Document_x0020_Type xmlns="bb499e02-3ce5-48cb-bd20-9544edd5eace">35</Document_x0020_Type>
    <LinkToTitle xmlns="78306d17-c2fe-4f43-a72a-6e564d471e41" xsi:nil="true"/>
    <IconOverlay xmlns="http://schemas.microsoft.com/sharepoint/v4" xsi:nil="true"/>
    <_ip_UnifiedCompliancePolicyUIAction xmlns="http://schemas.microsoft.com/sharepoint/v3" xsi:nil="true"/>
    <Set_x0020_Title_x0020_Link xmlns="78306d17-c2fe-4f43-a72a-6e564d471e41">
      <Url xsi:nil="true"/>
      <Description xsi:nil="true"/>
    </Set_x0020_Title_x0020_Link>
    <_ip_UnifiedCompliancePolicyProperties xmlns="http://schemas.microsoft.com/sharepoint/v3" xsi:nil="true"/>
    <OMNI_x0020_Key_x0020_Match_Prod xmlns="78306d17-c2fe-4f43-a72a-6e564d471e41">
      <Url>https://usii.sharepoint.com/sites/omni/_layouts/15/wrkstat.aspx?List=78306d17-c2fe-4f43-a72a-6e564d471e41&amp;WorkflowInstanceName=542c20d1-f051-4d77-b763-3a8e8d0988d5</Url>
      <Description>Stage 1</Description>
    </OMNI_x0020_Key_x0020_Match_Prod>
    <Workflow_x0020_Triggered_x0020_By xmlns="78306d17-c2fe-4f43-a72a-6e564d471e41">Kimberly Duffy</Workflow_x0020_Triggered_x0020_By>
  </documentManagement>
</p:properties>
</file>

<file path=customXml/item3.xml><?xml version="1.0" encoding="utf-8"?>
<ct:contentTypeSchema xmlns:ct="http://schemas.microsoft.com/office/2006/metadata/contentType" xmlns:ma="http://schemas.microsoft.com/office/2006/metadata/properties/metaAttributes" ct:_="" ma:_="" ma:contentTypeName="OMNI Document" ma:contentTypeID="0x010100C39EC6C90510AE46B0F12105764383B5004B02DBD6BF0B0D48A316F88E852B00F8" ma:contentTypeVersion="58" ma:contentTypeDescription="" ma:contentTypeScope="" ma:versionID="2285e5b11e81b1e8bd693364de35e4f8">
  <xsd:schema xmlns:xsd="http://www.w3.org/2001/XMLSchema" xmlns:xs="http://www.w3.org/2001/XMLSchema" xmlns:p="http://schemas.microsoft.com/office/2006/metadata/properties" xmlns:ns1="http://schemas.microsoft.com/sharepoint/v3" xmlns:ns2="bb499e02-3ce5-48cb-bd20-9544edd5eace" xmlns:ns3="78306d17-c2fe-4f43-a72a-6e564d471e41" xmlns:ns4="http://schemas.microsoft.com/sharepoint/v4" targetNamespace="http://schemas.microsoft.com/office/2006/metadata/properties" ma:root="true" ma:fieldsID="ba9ebe9b1b7105a6b5bd6d9bbbfd1d71" ns1:_="" ns2:_="" ns3:_="" ns4:_="">
    <xsd:import namespace="http://schemas.microsoft.com/sharepoint/v3"/>
    <xsd:import namespace="bb499e02-3ce5-48cb-bd20-9544edd5eace"/>
    <xsd:import namespace="78306d17-c2fe-4f43-a72a-6e564d471e41"/>
    <xsd:import namespace="http://schemas.microsoft.com/sharepoint/v4"/>
    <xsd:element name="properties">
      <xsd:complexType>
        <xsd:sequence>
          <xsd:element name="documentManagement">
            <xsd:complexType>
              <xsd:all>
                <xsd:element ref="ns2:Line_x0020_of_x0020_Business" minOccurs="0"/>
                <xsd:element ref="ns2:Verticals" minOccurs="0"/>
                <xsd:element ref="ns2:Line_x0020_of_x0020_Coverage" minOccurs="0"/>
                <xsd:element ref="ns2:OMNI_x0020_Key_x0020_Selector" minOccurs="0"/>
                <xsd:element ref="ns2:Focus_x0020_Area" minOccurs="0"/>
                <xsd:element ref="ns2:Document_x0020_ID" minOccurs="0"/>
                <xsd:element ref="ns2:Document_x0020_Type" minOccurs="0"/>
                <xsd:element ref="ns2:Document_x0020_Category" minOccurs="0"/>
                <xsd:element ref="ns2:Solution_x0020_Type" minOccurs="0"/>
                <xsd:element ref="ns2:Focus_x0020_Area_x003a_OMNI_ID" minOccurs="0"/>
                <xsd:element ref="ns2:OMNI_x0020_Key_x0020_Selector_x003a_Title_x0020__x0028_linked_x0020_to_x0020_item_x0029_" minOccurs="0"/>
                <xsd:element ref="ns2:Document_x0020_Category_x003a_OMNI_ID" minOccurs="0"/>
                <xsd:element ref="ns2:Line_x0020_of_x0020_Coverage_x003a_OMNI_ID" minOccurs="0"/>
                <xsd:element ref="ns2:Verticals_x003a_OMNI_ID" minOccurs="0"/>
                <xsd:element ref="ns3:Source_x0020_Solutions" minOccurs="0"/>
                <xsd:element ref="ns2:Solution_x0020_Type_x003a_OMNI_ID" minOccurs="0"/>
                <xsd:element ref="ns4:IconOverlay" minOccurs="0"/>
                <xsd:element ref="ns2:LP_x002f_OMNI_x0020_Doc_x0020_Type_x003a_OMNI_ID" minOccurs="0"/>
                <xsd:element ref="ns2:LP_x002f_OMNI_x0020_Doc_x0020_Type_x003a_Title" minOccurs="0"/>
                <xsd:element ref="ns3:MediaServiceDateTaken" minOccurs="0"/>
                <xsd:element ref="ns3:MediaServiceAutoKeyPoints" minOccurs="0"/>
                <xsd:element ref="ns3:MediaServiceKeyPoints"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2:Line_x0020_of_x0020_Business_x003a_Omni_Abbrev" minOccurs="0"/>
                <xsd:element ref="ns2:Line_x0020_of_x0020_Business_x003a_Omni_Folder" minOccurs="0"/>
                <xsd:element ref="ns2:Line_x0020_of_x0020_Business_x003a_OMNI_ID" minOccurs="0"/>
                <xsd:element ref="ns3:Title_x0020_Link" minOccurs="0"/>
                <xsd:element ref="ns3:Set_x0020_Title_x0020_Link" minOccurs="0"/>
                <xsd:element ref="ns3:LinkToTitle" minOccurs="0"/>
                <xsd:element ref="ns3:Wf_TitleLink" minOccurs="0"/>
                <xsd:element ref="ns2:Display_x0020_Order" minOccurs="0"/>
                <xsd:element ref="ns2:SharedWithUsers" minOccurs="0"/>
                <xsd:element ref="ns2:SharedWithDetails" minOccurs="0"/>
                <xsd:element ref="ns3:Flag" minOccurs="0"/>
                <xsd:element ref="ns3:Display_x0020_Link" minOccurs="0"/>
                <xsd:element ref="ns3:Display_x0020_Link_x0028_1_x0029_" minOccurs="0"/>
                <xsd:element ref="ns3:Display_x0020_Text" minOccurs="0"/>
                <xsd:element ref="ns3:OMNI_x0020_Key_x0020_Match_Prod" minOccurs="0"/>
                <xsd:element ref="ns3:MediaLengthInSeconds" minOccurs="0"/>
                <xsd:element ref="ns3:Workflow_x0020_Triggered_x0020_B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499e02-3ce5-48cb-bd20-9544edd5eace" elementFormDefault="qualified">
    <xsd:import namespace="http://schemas.microsoft.com/office/2006/documentManagement/types"/>
    <xsd:import namespace="http://schemas.microsoft.com/office/infopath/2007/PartnerControls"/>
    <xsd:element name="Line_x0020_of_x0020_Business" ma:index="2" nillable="true" ma:displayName="Line of Business" ma:indexed="true" ma:list="{6af90279-f9e5-48e5-bd69-0af7e965f225}" ma:internalName="Line_x0020_of_x0020_Business0" ma:showField="Title" ma:web="bb499e02-3ce5-48cb-bd20-9544edd5eace">
      <xsd:simpleType>
        <xsd:restriction base="dms:Lookup"/>
      </xsd:simpleType>
    </xsd:element>
    <xsd:element name="Verticals" ma:index="3" nillable="true" ma:displayName="Verticals" ma:list="{ac9ddab5-2afc-434b-9408-7f60d120c5d6}" ma:internalName="Verticals" ma:showField="Title" ma:web="bb499e02-3ce5-48cb-bd20-9544edd5eace">
      <xsd:complexType>
        <xsd:complexContent>
          <xsd:extension base="dms:MultiChoiceLookup">
            <xsd:sequence>
              <xsd:element name="Value" type="dms:Lookup" maxOccurs="unbounded" minOccurs="0" nillable="true"/>
            </xsd:sequence>
          </xsd:extension>
        </xsd:complexContent>
      </xsd:complexType>
    </xsd:element>
    <xsd:element name="Line_x0020_of_x0020_Coverage" ma:index="4" nillable="true" ma:displayName="Line of Coverage" ma:list="{bf5d937e-0c5b-4a34-b146-f01f1bc40598}" ma:internalName="Line_x0020_of_x0020_Coverage" ma:showField="Title" ma:web="bb499e02-3ce5-48cb-bd20-9544edd5eace">
      <xsd:complexType>
        <xsd:complexContent>
          <xsd:extension base="dms:MultiChoiceLookup">
            <xsd:sequence>
              <xsd:element name="Value" type="dms:Lookup" maxOccurs="unbounded" minOccurs="0" nillable="true"/>
            </xsd:sequence>
          </xsd:extension>
        </xsd:complexContent>
      </xsd:complexType>
    </xsd:element>
    <xsd:element name="OMNI_x0020_Key_x0020_Selector" ma:index="5" nillable="true" ma:displayName="OMNI Key Selector" ma:list="{033de0a8-32a4-49b2-b08d-375d740a3fdb}" ma:internalName="OMNI_x0020_Key_x0020_Selector" ma:showField="OMNI_Key0" ma:web="bb499e02-3ce5-48cb-bd20-9544edd5eace">
      <xsd:complexType>
        <xsd:complexContent>
          <xsd:extension base="dms:MultiChoiceLookup">
            <xsd:sequence>
              <xsd:element name="Value" type="dms:Lookup" maxOccurs="unbounded" minOccurs="0" nillable="true"/>
            </xsd:sequence>
          </xsd:extension>
        </xsd:complexContent>
      </xsd:complexType>
    </xsd:element>
    <xsd:element name="Focus_x0020_Area" ma:index="6" nillable="true" ma:displayName="Focus Area (Retirement Only)" ma:list="{3cc833b2-7d92-431a-a645-876e2645396d}" ma:internalName="Focus_x0020_Area" ma:showField="Title" ma:web="bb499e02-3ce5-48cb-bd20-9544edd5eace">
      <xsd:simpleType>
        <xsd:restriction base="dms:Lookup"/>
      </xsd:simpleType>
    </xsd:element>
    <xsd:element name="Document_x0020_ID" ma:index="7" nillable="true" ma:displayName="Case Study ID" ma:internalName="Document_x0020_ID">
      <xsd:simpleType>
        <xsd:restriction base="dms:Text">
          <xsd:maxLength value="255"/>
        </xsd:restriction>
      </xsd:simpleType>
    </xsd:element>
    <xsd:element name="Document_x0020_Type" ma:index="8" nillable="true" ma:displayName="LP/OMNI Doc Type" ma:indexed="true" ma:list="{fd8f8f3a-d591-4c3f-b717-5ade5c2d95b2}" ma:internalName="Document_x0020_Type0" ma:showField="Display_x0020_Name" ma:web="bb499e02-3ce5-48cb-bd20-9544edd5eace">
      <xsd:simpleType>
        <xsd:restriction base="dms:Lookup"/>
      </xsd:simpleType>
    </xsd:element>
    <xsd:element name="Document_x0020_Category" ma:index="9" nillable="true" ma:displayName="Document Category" ma:list="{e2db3272-9baa-4e66-afe4-e5784d8a8916}" ma:internalName="Document_x0020_Category" ma:showField="Title" ma:web="bb499e02-3ce5-48cb-bd20-9544edd5eace">
      <xsd:simpleType>
        <xsd:restriction base="dms:Lookup"/>
      </xsd:simpleType>
    </xsd:element>
    <xsd:element name="Solution_x0020_Type" ma:index="10" nillable="true" ma:displayName="Solution Type" ma:list="{36b5b390-753b-4276-bd3d-3e49bd6373fc}" ma:internalName="Solution_x0020_Type" ma:showField="Title" ma:web="bb499e02-3ce5-48cb-bd20-9544edd5eace">
      <xsd:simpleType>
        <xsd:restriction base="dms:Lookup"/>
      </xsd:simpleType>
    </xsd:element>
    <xsd:element name="Focus_x0020_Area_x003a_OMNI_ID" ma:index="13" nillable="true" ma:displayName="Focus Area:OMNI_ID" ma:list="{3cc833b2-7d92-431a-a645-876e2645396d}" ma:internalName="Focus_x0020_Area_x003A_OMNI_ID" ma:readOnly="true" ma:showField="OMNI_ID" ma:web="bb499e02-3ce5-48cb-bd20-9544edd5eace">
      <xsd:simpleType>
        <xsd:restriction base="dms:Lookup"/>
      </xsd:simpleType>
    </xsd:element>
    <xsd:element name="OMNI_x0020_Key_x0020_Selector_x003a_Title_x0020__x0028_linked_x0020_to_x0020_item_x0029_" ma:index="14" nillable="true" ma:displayName="OMNI Key Selector:Title (linked to item)" ma:list="{033de0a8-32a4-49b2-b08d-375d740a3fdb}" ma:internalName="OMNI_x0020_Key_x0020_Selector_x003A_Title_x0020__x0028_linked_x0020_to_x0020_item_x0029_" ma:readOnly="true" ma:showField="LinkTitleNoMenu" ma:web="bb499e02-3ce5-48cb-bd20-9544edd5eace">
      <xsd:complexType>
        <xsd:complexContent>
          <xsd:extension base="dms:MultiChoiceLookup">
            <xsd:sequence>
              <xsd:element name="Value" type="dms:Lookup" maxOccurs="unbounded" minOccurs="0" nillable="true"/>
            </xsd:sequence>
          </xsd:extension>
        </xsd:complexContent>
      </xsd:complexType>
    </xsd:element>
    <xsd:element name="Document_x0020_Category_x003a_OMNI_ID" ma:index="15" nillable="true" ma:displayName="Document Category:OMNI_ID" ma:list="{e2db3272-9baa-4e66-afe4-e5784d8a8916}" ma:internalName="Document_x0020_Category_x003A_OMNI_ID" ma:readOnly="true" ma:showField="OMNI_ID" ma:web="bb499e02-3ce5-48cb-bd20-9544edd5eace">
      <xsd:simpleType>
        <xsd:restriction base="dms:Lookup"/>
      </xsd:simpleType>
    </xsd:element>
    <xsd:element name="Line_x0020_of_x0020_Coverage_x003a_OMNI_ID" ma:index="18" nillable="true" ma:displayName="Line of Coverage:OMNI_ID" ma:list="{bf5d937e-0c5b-4a34-b146-f01f1bc40598}" ma:internalName="Line_x0020_of_x0020_Coverage_x003A_OMNI_ID" ma:readOnly="true" ma:showField="OMNI_ID" ma:web="bb499e02-3ce5-48cb-bd20-9544edd5eace">
      <xsd:complexType>
        <xsd:complexContent>
          <xsd:extension base="dms:MultiChoiceLookup">
            <xsd:sequence>
              <xsd:element name="Value" type="dms:Lookup" maxOccurs="unbounded" minOccurs="0" nillable="true"/>
            </xsd:sequence>
          </xsd:extension>
        </xsd:complexContent>
      </xsd:complexType>
    </xsd:element>
    <xsd:element name="Verticals_x003a_OMNI_ID" ma:index="20" nillable="true" ma:displayName="Verticals:OMNI_ID" ma:list="{ac9ddab5-2afc-434b-9408-7f60d120c5d6}" ma:internalName="Verticals_x003A_OMNI_ID" ma:readOnly="true" ma:showField="OMNI_ID" ma:web="bb499e02-3ce5-48cb-bd20-9544edd5eace">
      <xsd:complexType>
        <xsd:complexContent>
          <xsd:extension base="dms:MultiChoiceLookup">
            <xsd:sequence>
              <xsd:element name="Value" type="dms:Lookup" maxOccurs="unbounded" minOccurs="0" nillable="true"/>
            </xsd:sequence>
          </xsd:extension>
        </xsd:complexContent>
      </xsd:complexType>
    </xsd:element>
    <xsd:element name="Solution_x0020_Type_x003a_OMNI_ID" ma:index="22" nillable="true" ma:displayName="Solution Type:OMNI_ID" ma:list="{36b5b390-753b-4276-bd3d-3e49bd6373fc}" ma:internalName="Solution_x0020_Type_x003A_OMNI_ID" ma:readOnly="true" ma:showField="OMNI_ID" ma:web="bb499e02-3ce5-48cb-bd20-9544edd5eace">
      <xsd:simpleType>
        <xsd:restriction base="dms:Lookup"/>
      </xsd:simpleType>
    </xsd:element>
    <xsd:element name="LP_x002f_OMNI_x0020_Doc_x0020_Type_x003a_OMNI_ID" ma:index="24" nillable="true" ma:displayName="LP/OMNI Doc Type:OMNI_ID" ma:list="{fd8f8f3a-d591-4c3f-b717-5ade5c2d95b2}" ma:internalName="LP_x002F_OMNI_x0020_Doc_x0020_Type_x003A_OMNI_ID" ma:readOnly="true" ma:showField="OMNI_ID" ma:web="bb499e02-3ce5-48cb-bd20-9544edd5eace">
      <xsd:simpleType>
        <xsd:restriction base="dms:Lookup"/>
      </xsd:simpleType>
    </xsd:element>
    <xsd:element name="LP_x002f_OMNI_x0020_Doc_x0020_Type_x003a_Title" ma:index="25" nillable="true" ma:displayName="LP/OMNI Doc Type:Title" ma:list="{fd8f8f3a-d591-4c3f-b717-5ade5c2d95b2}" ma:internalName="LP_x002F_OMNI_x0020_Doc_x0020_Type_x003A_Title" ma:readOnly="true" ma:showField="Title" ma:web="bb499e02-3ce5-48cb-bd20-9544edd5eace">
      <xsd:simpleType>
        <xsd:restriction base="dms:Lookup"/>
      </xsd:simpleType>
    </xsd:element>
    <xsd:element name="Line_x0020_of_x0020_Business_x003a_Omni_Abbrev" ma:index="36" nillable="true" ma:displayName="Line of Business:Omni_Abbrev" ma:list="{6af90279-f9e5-48e5-bd69-0af7e965f225}" ma:internalName="Line_x0020_of_x0020_Business_x003A_Omni_Abbrev" ma:readOnly="true" ma:showField="Omni_Abbrev" ma:web="bb499e02-3ce5-48cb-bd20-9544edd5eace">
      <xsd:simpleType>
        <xsd:restriction base="dms:Lookup"/>
      </xsd:simpleType>
    </xsd:element>
    <xsd:element name="Line_x0020_of_x0020_Business_x003a_Omni_Folder" ma:index="37" nillable="true" ma:displayName="Line of Business:Omni_Folder" ma:list="{6af90279-f9e5-48e5-bd69-0af7e965f225}" ma:internalName="Line_x0020_of_x0020_Business_x003A_Omni_Folder" ma:readOnly="true" ma:showField="Omni_Folder" ma:web="bb499e02-3ce5-48cb-bd20-9544edd5eace">
      <xsd:simpleType>
        <xsd:restriction base="dms:Lookup"/>
      </xsd:simpleType>
    </xsd:element>
    <xsd:element name="Line_x0020_of_x0020_Business_x003a_OMNI_ID" ma:index="38" nillable="true" ma:displayName="Line of Business:OMNI_ID" ma:list="{6af90279-f9e5-48e5-bd69-0af7e965f225}" ma:internalName="Line_x0020_of_x0020_Business_x003A_OMNI_ID" ma:readOnly="true" ma:showField="OMNI_ID" ma:web="bb499e02-3ce5-48cb-bd20-9544edd5eace">
      <xsd:simpleType>
        <xsd:restriction base="dms:Lookup"/>
      </xsd:simpleType>
    </xsd:element>
    <xsd:element name="Display_x0020_Order" ma:index="43" nillable="true" ma:displayName="Display Order" ma:decimals="0" ma:indexed="true" ma:internalName="Display_x0020_Order">
      <xsd:simpleType>
        <xsd:restriction base="dms:Number"/>
      </xsd:simpleType>
    </xsd:element>
    <xsd:element name="SharedWithUsers" ma:index="4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306d17-c2fe-4f43-a72a-6e564d471e41" elementFormDefault="qualified">
    <xsd:import namespace="http://schemas.microsoft.com/office/2006/documentManagement/types"/>
    <xsd:import namespace="http://schemas.microsoft.com/office/infopath/2007/PartnerControls"/>
    <xsd:element name="Source_x0020_Solutions" ma:index="21" nillable="true" ma:displayName="Source Solutions" ma:internalName="Source_x0020_Solutions">
      <xsd:simpleType>
        <xsd:restriction base="dms:Text">
          <xsd:maxLength value="255"/>
        </xsd:restriction>
      </xsd:simpleType>
    </xsd:element>
    <xsd:element name="MediaServiceDateTaken" ma:index="26" nillable="true" ma:displayName="MediaServiceDateTaken" ma:hidden="true" ma:internalName="MediaServiceDateTaken" ma:readOnly="true">
      <xsd:simpleType>
        <xsd:restriction base="dms:Text"/>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Title_x0020_Link" ma:index="39" nillable="true" ma:displayName="Title Link" ma:format="Hyperlink" ma:internalName="Title_x0020_Link">
      <xsd:complexType>
        <xsd:complexContent>
          <xsd:extension base="dms:URL">
            <xsd:sequence>
              <xsd:element name="Url" type="dms:ValidUrl" minOccurs="0" nillable="true"/>
              <xsd:element name="Description" type="xsd:string" nillable="true"/>
            </xsd:sequence>
          </xsd:extension>
        </xsd:complexContent>
      </xsd:complexType>
    </xsd:element>
    <xsd:element name="Set_x0020_Title_x0020_Link" ma:index="40" nillable="true" ma:displayName="Set Title Link" ma:internalName="Set_x0020_Title_x0020_Link">
      <xsd:complexType>
        <xsd:complexContent>
          <xsd:extension base="dms:URL">
            <xsd:sequence>
              <xsd:element name="Url" type="dms:ValidUrl" minOccurs="0" nillable="true"/>
              <xsd:element name="Description" type="xsd:string" nillable="true"/>
            </xsd:sequence>
          </xsd:extension>
        </xsd:complexContent>
      </xsd:complexType>
    </xsd:element>
    <xsd:element name="LinkToTitle" ma:index="41" nillable="true" ma:displayName="LinkToTitle" ma:description="" ma:internalName="LinkToTitle">
      <xsd:simpleType>
        <xsd:restriction base="dms:Note">
          <xsd:maxLength value="255"/>
        </xsd:restriction>
      </xsd:simpleType>
    </xsd:element>
    <xsd:element name="Wf_TitleLink" ma:index="42" nillable="true" ma:displayName="Wf_TitleLink" ma:internalName="Wf_TitleLink">
      <xsd:complexType>
        <xsd:complexContent>
          <xsd:extension base="dms:URL">
            <xsd:sequence>
              <xsd:element name="Url" type="dms:ValidUrl" minOccurs="0" nillable="true"/>
              <xsd:element name="Description" type="xsd:string" nillable="true"/>
            </xsd:sequence>
          </xsd:extension>
        </xsd:complexContent>
      </xsd:complexType>
    </xsd:element>
    <xsd:element name="Flag" ma:index="46" nillable="true" ma:displayName="Flag" ma:list="{f64277c2-9d6e-461f-9392-8b645ad2a6b1}" ma:internalName="Flag" ma:showField="Title">
      <xsd:simpleType>
        <xsd:restriction base="dms:Lookup"/>
      </xsd:simpleType>
    </xsd:element>
    <xsd:element name="Display_x0020_Link" ma:index="47" nillable="true" ma:displayName="Display Link" ma:description="" ma:internalName="Display_x0020_Link">
      <xsd:simpleType>
        <xsd:restriction base="dms:Note"/>
      </xsd:simpleType>
    </xsd:element>
    <xsd:element name="Display_x0020_Link_x0028_1_x0029_" ma:index="48" nillable="true" ma:displayName="Display Link Wf" ma:internalName="Display_x0020_Link_x0028_1_x0029_">
      <xsd:complexType>
        <xsd:complexContent>
          <xsd:extension base="dms:URL">
            <xsd:sequence>
              <xsd:element name="Url" type="dms:ValidUrl" minOccurs="0" nillable="true"/>
              <xsd:element name="Description" type="xsd:string" nillable="true"/>
            </xsd:sequence>
          </xsd:extension>
        </xsd:complexContent>
      </xsd:complexType>
    </xsd:element>
    <xsd:element name="Display_x0020_Text" ma:index="49" nillable="true" ma:displayName="Display Text" ma:internalName="Display_x0020_Text">
      <xsd:simpleType>
        <xsd:restriction base="dms:Text">
          <xsd:maxLength value="255"/>
        </xsd:restriction>
      </xsd:simpleType>
    </xsd:element>
    <xsd:element name="OMNI_x0020_Key_x0020_Match_Prod" ma:index="50" nillable="true" ma:displayName="OMNI Key Match_Prod" ma:internalName="OMNI_x0020_Key_x0020_Match_Prod">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51" nillable="true" ma:displayName="Length (seconds)" ma:internalName="MediaLengthInSeconds" ma:readOnly="true">
      <xsd:simpleType>
        <xsd:restriction base="dms:Unknown"/>
      </xsd:simpleType>
    </xsd:element>
    <xsd:element name="Workflow_x0020_Triggered_x0020_By" ma:index="52" nillable="true" ma:displayName="Workflow Triggered By" ma:internalName="Workflow_x0020_Triggered_x0020_By">
      <xsd:simpleType>
        <xsd:restriction base="dms:Text">
          <xsd:maxLength value="255"/>
        </xsd:restriction>
      </xsd:simpleType>
    </xsd:element>
    <xsd:element name="MediaServiceObjectDetectorVersions" ma:index="53" nillable="true" ma:displayName="MediaServiceObjectDetectorVersions" ma:hidden="true" ma:indexed="true" ma:internalName="MediaServiceObjectDetectorVersions" ma:readOnly="true">
      <xsd:simpleType>
        <xsd:restriction base="dms:Text"/>
      </xsd:simpleType>
    </xsd:element>
    <xsd:element name="MediaServiceSearchProperties" ma:index="5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1997B9-9841-4DAF-804D-6887543F8BB8}">
  <ds:schemaRefs>
    <ds:schemaRef ds:uri="http://schemas.microsoft.com/sharepoint/v3/contenttype/forms"/>
  </ds:schemaRefs>
</ds:datastoreItem>
</file>

<file path=customXml/itemProps2.xml><?xml version="1.0" encoding="utf-8"?>
<ds:datastoreItem xmlns:ds="http://schemas.openxmlformats.org/officeDocument/2006/customXml" ds:itemID="{F2A2E4FE-90DA-4143-B8B1-691220EE010A}">
  <ds:schemaRefs>
    <ds:schemaRef ds:uri="bb499e02-3ce5-48cb-bd20-9544edd5eace"/>
    <ds:schemaRef ds:uri="78306d17-c2fe-4f43-a72a-6e564d471e41"/>
    <ds:schemaRef ds:uri="http://purl.org/dc/elements/1.1/"/>
    <ds:schemaRef ds:uri="http://schemas.microsoft.com/office/2006/metadata/properties"/>
    <ds:schemaRef ds:uri="http://schemas.microsoft.com/sharepoint/v3"/>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D94998A-6C6C-464F-B08C-0A438572B9FE}"/>
</file>

<file path=docProps/app.xml><?xml version="1.0" encoding="utf-8"?>
<Properties xmlns="http://schemas.openxmlformats.org/officeDocument/2006/extended-properties" xmlns:vt="http://schemas.openxmlformats.org/officeDocument/2006/docPropsVTypes">
  <Template>Office Theme</Template>
  <TotalTime>7302</TotalTime>
  <Words>1552</Words>
  <Application>Microsoft Office PowerPoint</Application>
  <PresentationFormat>On-screen Show (4:3)</PresentationFormat>
  <Paragraphs>185</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Century Gothic</vt:lpstr>
      <vt:lpstr>Symbol</vt:lpstr>
      <vt:lpstr>Verdana</vt:lpstr>
      <vt:lpstr>Wingdings</vt:lpstr>
      <vt:lpstr>Office Theme</vt:lpstr>
      <vt:lpstr>Reference-Based pricing Plans</vt:lpstr>
      <vt:lpstr>Hospitals’ Role in Rising US Healthcare Costs</vt:lpstr>
      <vt:lpstr>Challenges with PPO Network Model</vt:lpstr>
      <vt:lpstr>Reimbursement Examples:  RBP vs. Traditional FFS</vt:lpstr>
      <vt:lpstr>Cost Savings are Significant</vt:lpstr>
      <vt:lpstr>Using RBP to Attract &amp; Retain Employees</vt:lpstr>
      <vt:lpstr>Maximizing Value of the Healthcare Dollar:  Appropriate vs. Excessive Hospital Reimbursements</vt:lpstr>
      <vt:lpstr>Understanding Compliance Concerns</vt:lpstr>
      <vt:lpstr>USI Expertise with RBP Plans</vt:lpstr>
      <vt:lpstr>USI’s RBP Interactive Guidance Tool</vt:lpstr>
      <vt:lpstr>PowerPoint Presentation</vt:lpstr>
      <vt:lpstr>Sources and Notes for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SWP - Reference Based Pricing</dc:title>
  <dc:creator>Brianna Calvi-Rogers</dc:creator>
  <cp:lastModifiedBy>Kimberly Duffy</cp:lastModifiedBy>
  <cp:revision>535</cp:revision>
  <dcterms:created xsi:type="dcterms:W3CDTF">2018-10-29T19:39:07Z</dcterms:created>
  <dcterms:modified xsi:type="dcterms:W3CDTF">2023-06-30T21:25:00Z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0x010100C39EC6C90510AE46B0F12105764383B5004B02DBD6BF0B0D48A316F88E852B00F8</vt:lpwstr>
  </property>
</Properties>
</file>